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5" r:id="rId2"/>
    <p:sldId id="430" r:id="rId3"/>
    <p:sldId id="475" r:id="rId4"/>
    <p:sldId id="476" r:id="rId5"/>
    <p:sldId id="478" r:id="rId6"/>
    <p:sldId id="485" r:id="rId7"/>
    <p:sldId id="486" r:id="rId8"/>
    <p:sldId id="484" r:id="rId9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C6D"/>
    <a:srgbClr val="00783C"/>
    <a:srgbClr val="FF9933"/>
    <a:srgbClr val="66CCFF"/>
    <a:srgbClr val="99FFCC"/>
    <a:srgbClr val="003300"/>
    <a:srgbClr val="6698AC"/>
    <a:srgbClr val="5689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76" autoAdjust="0"/>
    <p:restoredTop sz="96167" autoAdjust="0"/>
  </p:normalViewPr>
  <p:slideViewPr>
    <p:cSldViewPr snapToGrid="0">
      <p:cViewPr>
        <p:scale>
          <a:sx n="70" d="100"/>
          <a:sy n="70" d="100"/>
        </p:scale>
        <p:origin x="-1116" y="-90"/>
      </p:cViewPr>
      <p:guideLst>
        <p:guide orient="horz" pos="754"/>
        <p:guide pos="791"/>
        <p:guide pos="341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1698" y="-90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tparvanyan\Documents\Survey\After%20Editor%20review\Armenia\extra_Armenia_Final_August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parvanyan\Documents\Armenia%20SEF\BANKS\Byblos\REE%20Armenia\Energy%20consumption%20in%20Armenia_201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parvanyan\Documents\Armenia%20SEF\BANKS\Byblos\REE%20Armenia\Energy%20consumption%20in%20Armenia_20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parvanyan\Documents\Armenia%20SEF\BANKS\Byblos\REE%20Armenia\Housing%20stock_Armen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9570494474624868E-2"/>
          <c:y val="7.9178239628268171E-2"/>
          <c:w val="0.67889439676711216"/>
          <c:h val="0.78896580635753932"/>
        </c:manualLayout>
      </c:layout>
      <c:lineChart>
        <c:grouping val="standard"/>
        <c:ser>
          <c:idx val="0"/>
          <c:order val="0"/>
          <c:tx>
            <c:strRef>
              <c:f>Лист1!$A$48</c:f>
              <c:strCache>
                <c:ptCount val="1"/>
                <c:pt idx="0">
                  <c:v>Day tariff</c:v>
                </c:pt>
              </c:strCache>
            </c:strRef>
          </c:tx>
          <c:dLbls>
            <c:dLbl>
              <c:idx val="0"/>
              <c:layout>
                <c:manualLayout>
                  <c:x val="-8.3333333333333367E-3"/>
                  <c:y val="-4.1666666666666664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888888888888889E-2"/>
                  <c:y val="-4.1666666666666664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166666666666672E-2"/>
                  <c:y val="-4.1666666666666664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1666666666666664E-2"/>
                  <c:y val="-5.5555555555555483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4.1666666666666664E-2"/>
                  <c:y val="-4.1666666666666692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2.9551504724226872E-2"/>
                  <c:y val="-4.7151267288282325E-2"/>
                </c:manualLayout>
              </c:layout>
              <c:showVal val="1"/>
            </c:dLbl>
            <c:dLbl>
              <c:idx val="8"/>
              <c:layout>
                <c:manualLayout>
                  <c:x val="-4.8759982794974448E-2"/>
                  <c:y val="-6.2868356384376489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</c:dLbls>
          <c:cat>
            <c:numRef>
              <c:f>Лист1!$C$47:$K$47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Лист1!$C$48:$K$48</c:f>
              <c:numCache>
                <c:formatCode>General</c:formatCode>
                <c:ptCount val="9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38</c:v>
                </c:pt>
                <c:pt idx="8">
                  <c:v>41.85</c:v>
                </c:pt>
              </c:numCache>
            </c:numRef>
          </c:val>
        </c:ser>
        <c:ser>
          <c:idx val="1"/>
          <c:order val="1"/>
          <c:tx>
            <c:strRef>
              <c:f>Лист1!$A$49</c:f>
              <c:strCache>
                <c:ptCount val="1"/>
                <c:pt idx="0">
                  <c:v>Night tariff</c:v>
                </c:pt>
              </c:strCache>
            </c:strRef>
          </c:tx>
          <c:dLbls>
            <c:dLbl>
              <c:idx val="0"/>
              <c:layout>
                <c:manualLayout>
                  <c:x val="-1.1111111111111125E-2"/>
                  <c:y val="-4.1666666666666664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4.1666666666666664E-2"/>
                  <c:y val="-4.6296296296296363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8888888888888945E-2"/>
                  <c:y val="-4.1666666666666664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6111111111111149E-2"/>
                  <c:y val="-5.5555555555555483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888888888888889E-2"/>
                  <c:y val="-4.6296296296296363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2.6596354251804184E-2"/>
                  <c:y val="-4.7151267288282298E-2"/>
                </c:manualLayout>
              </c:layout>
              <c:showVal val="1"/>
            </c:dLbl>
            <c:dLbl>
              <c:idx val="8"/>
              <c:layout>
                <c:manualLayout>
                  <c:x val="-4.5804832322551774E-2"/>
                  <c:y val="-5.2390296986980424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</c:dLbls>
          <c:cat>
            <c:numRef>
              <c:f>Лист1!$C$47:$K$47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Лист1!$C$49:$K$49</c:f>
              <c:numCache>
                <c:formatCode>General</c:formatCode>
                <c:ptCount val="9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28</c:v>
                </c:pt>
                <c:pt idx="8">
                  <c:v>31.85</c:v>
                </c:pt>
              </c:numCache>
            </c:numRef>
          </c:val>
        </c:ser>
        <c:marker val="1"/>
        <c:axId val="44086016"/>
        <c:axId val="44087552"/>
      </c:lineChart>
      <c:catAx>
        <c:axId val="440860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ru-RU"/>
          </a:p>
        </c:txPr>
        <c:crossAx val="44087552"/>
        <c:crosses val="autoZero"/>
        <c:auto val="1"/>
        <c:lblAlgn val="ctr"/>
        <c:lblOffset val="100"/>
      </c:catAx>
      <c:valAx>
        <c:axId val="4408755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ru-RU"/>
          </a:p>
        </c:txPr>
        <c:crossAx val="44086016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600">
          <a:solidFill>
            <a:srgbClr val="014C6D"/>
          </a:solidFill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064799747739772"/>
          <c:y val="4.0004786635713094E-2"/>
          <c:w val="0.66985604210288519"/>
          <c:h val="0.82705005624296968"/>
        </c:manualLayout>
      </c:layout>
      <c:lineChart>
        <c:grouping val="standard"/>
        <c:ser>
          <c:idx val="0"/>
          <c:order val="0"/>
          <c:tx>
            <c:strRef>
              <c:f>Лист1!$A$25</c:f>
              <c:strCache>
                <c:ptCount val="1"/>
              </c:strCache>
            </c:strRef>
          </c:tx>
          <c:dLbls>
            <c:dLbl>
              <c:idx val="0"/>
              <c:layout>
                <c:manualLayout>
                  <c:x val="-1.2165450121654499E-2"/>
                  <c:y val="-3.1746031746031744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1.4598540145985401E-2"/>
                  <c:y val="-3.571428571428571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3795620437956304E-2"/>
                  <c:y val="-3.571428571428571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8929440389294315E-2"/>
                  <c:y val="-3.968253968253979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5.5961070559610734E-2"/>
                  <c:y val="-3.5714285714285712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3.3603252233419867E-2"/>
                  <c:y val="-4.0526849037487316E-2"/>
                </c:manualLayout>
              </c:layout>
              <c:showVal val="1"/>
            </c:dLbl>
            <c:dLbl>
              <c:idx val="9"/>
              <c:layout>
                <c:manualLayout>
                  <c:x val="-3.2142241266749548E-2"/>
                  <c:y val="-3.6474164133738593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b="1"/>
                </a:pPr>
                <a:endParaRPr lang="ru-RU"/>
              </a:p>
            </c:txPr>
            <c:showVal val="1"/>
          </c:dLbls>
          <c:cat>
            <c:numRef>
              <c:f>Лист1!$B$24:$K$24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Лист1!$B$25:$K$25</c:f>
              <c:numCache>
                <c:formatCode>General</c:formatCode>
                <c:ptCount val="10"/>
                <c:pt idx="0">
                  <c:v>59</c:v>
                </c:pt>
                <c:pt idx="1">
                  <c:v>59</c:v>
                </c:pt>
                <c:pt idx="2">
                  <c:v>59</c:v>
                </c:pt>
                <c:pt idx="3">
                  <c:v>84</c:v>
                </c:pt>
                <c:pt idx="4">
                  <c:v>96</c:v>
                </c:pt>
                <c:pt idx="5">
                  <c:v>132</c:v>
                </c:pt>
                <c:pt idx="6">
                  <c:v>132</c:v>
                </c:pt>
                <c:pt idx="7">
                  <c:v>132</c:v>
                </c:pt>
                <c:pt idx="8">
                  <c:v>156</c:v>
                </c:pt>
                <c:pt idx="9">
                  <c:v>156</c:v>
                </c:pt>
              </c:numCache>
            </c:numRef>
          </c:val>
        </c:ser>
        <c:ser>
          <c:idx val="1"/>
          <c:order val="1"/>
          <c:tx>
            <c:strRef>
              <c:f>Лист1!$A$26</c:f>
              <c:strCache>
                <c:ptCount val="1"/>
              </c:strCache>
            </c:strRef>
          </c:tx>
          <c:dLbls>
            <c:dLbl>
              <c:idx val="4"/>
              <c:layout>
                <c:manualLayout>
                  <c:x val="-4.2776175112053373E-2"/>
                  <c:y val="-2.8368794326241127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3.0681230300079014E-2"/>
                  <c:y val="-4.4579533941236107E-2"/>
                </c:manualLayout>
              </c:layout>
              <c:showVal val="1"/>
            </c:dLbl>
            <c:dLbl>
              <c:idx val="9"/>
              <c:layout>
                <c:manualLayout>
                  <c:x val="-3.3603252233419978E-2"/>
                  <c:y val="-7.7001013171225943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b="1"/>
                </a:pPr>
                <a:endParaRPr lang="ru-RU"/>
              </a:p>
            </c:txPr>
            <c:showVal val="1"/>
          </c:dLbls>
          <c:cat>
            <c:numRef>
              <c:f>Лист1!$B$24:$K$24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Лист1!$B$26:$K$26</c:f>
              <c:numCache>
                <c:formatCode>0</c:formatCode>
                <c:ptCount val="10"/>
                <c:pt idx="0" formatCode="General">
                  <c:v>33</c:v>
                </c:pt>
                <c:pt idx="1">
                  <c:v>39.690000000000012</c:v>
                </c:pt>
                <c:pt idx="2">
                  <c:v>34.425000000000011</c:v>
                </c:pt>
                <c:pt idx="3">
                  <c:v>46.284520000000001</c:v>
                </c:pt>
                <c:pt idx="4" formatCode="#,##0_р_.;[Red]\-#,##0_р_.">
                  <c:v>64</c:v>
                </c:pt>
                <c:pt idx="5" formatCode="General">
                  <c:v>92</c:v>
                </c:pt>
                <c:pt idx="6" formatCode="General">
                  <c:v>92</c:v>
                </c:pt>
                <c:pt idx="7" formatCode="General">
                  <c:v>92</c:v>
                </c:pt>
                <c:pt idx="8">
                  <c:v>110.4</c:v>
                </c:pt>
                <c:pt idx="9">
                  <c:v>110.4</c:v>
                </c:pt>
              </c:numCache>
            </c:numRef>
          </c:val>
        </c:ser>
        <c:marker val="1"/>
        <c:axId val="44415616"/>
        <c:axId val="44429696"/>
      </c:lineChart>
      <c:catAx>
        <c:axId val="444156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ru-RU"/>
          </a:p>
        </c:txPr>
        <c:crossAx val="44429696"/>
        <c:crosses val="autoZero"/>
        <c:auto val="1"/>
        <c:lblAlgn val="ctr"/>
        <c:lblOffset val="100"/>
      </c:catAx>
      <c:valAx>
        <c:axId val="4442969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ru-RU"/>
          </a:p>
        </c:txPr>
        <c:crossAx val="44415616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400">
          <a:solidFill>
            <a:srgbClr val="014C6D"/>
          </a:solidFill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2139711349640782E-2"/>
          <c:y val="9.6056914865507603E-2"/>
          <c:w val="0.6900291293068137"/>
          <c:h val="0.80117476087301154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5496558692875291E-2"/>
                  <c:y val="9.8758125033028884E-3"/>
                </c:manualLayout>
              </c:layout>
              <c:showVal val="1"/>
              <c:showCatName val="1"/>
            </c:dLbl>
            <c:dLbl>
              <c:idx val="2"/>
              <c:layout>
                <c:manualLayout>
                  <c:x val="8.1369277992793271E-3"/>
                  <c:y val="6.5696771125085998E-2"/>
                </c:manualLayout>
              </c:layout>
              <c:showVal val="1"/>
              <c:showCatName val="1"/>
            </c:dLbl>
            <c:dLbl>
              <c:idx val="3"/>
              <c:layout>
                <c:manualLayout>
                  <c:x val="9.338355104455856E-2"/>
                  <c:y val="-2.8868836865190508E-2"/>
                </c:manualLayout>
              </c:layout>
              <c:spPr/>
              <c:txPr>
                <a:bodyPr/>
                <a:lstStyle/>
                <a:p>
                  <a:pPr>
                    <a:defRPr lang="en-US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Val val="1"/>
              <c:showCatName val="1"/>
            </c:dLbl>
            <c:dLbl>
              <c:idx val="4"/>
              <c:layout>
                <c:manualLayout>
                  <c:x val="1.1743341404358385E-3"/>
                  <c:y val="7.3997780478782429E-2"/>
                </c:manualLayout>
              </c:layout>
              <c:showVal val="1"/>
              <c:showCatName val="1"/>
            </c:dLbl>
            <c:dLbl>
              <c:idx val="5"/>
              <c:layout>
                <c:manualLayout>
                  <c:x val="-3.3217002535700001E-2"/>
                  <c:y val="3.7751677852349057E-2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Sheet1!$A$3:$A$8</c:f>
              <c:strCache>
                <c:ptCount val="6"/>
                <c:pt idx="0">
                  <c:v>Industry</c:v>
                </c:pt>
                <c:pt idx="1">
                  <c:v>Agriculture</c:v>
                </c:pt>
                <c:pt idx="2">
                  <c:v>Transport</c:v>
                </c:pt>
                <c:pt idx="3">
                  <c:v>Residential sector</c:v>
                </c:pt>
                <c:pt idx="4">
                  <c:v>Other</c:v>
                </c:pt>
                <c:pt idx="5">
                  <c:v>Losses</c:v>
                </c:pt>
              </c:strCache>
            </c:strRef>
          </c:cat>
          <c:val>
            <c:numRef>
              <c:f>Sheet1!$B$3:$B$8</c:f>
              <c:numCache>
                <c:formatCode>0.0%</c:formatCode>
                <c:ptCount val="6"/>
                <c:pt idx="0">
                  <c:v>0.23363399337608345</c:v>
                </c:pt>
                <c:pt idx="1">
                  <c:v>2.2109083221760271E-2</c:v>
                </c:pt>
                <c:pt idx="2">
                  <c:v>2.0911140863927886E-2</c:v>
                </c:pt>
                <c:pt idx="3">
                  <c:v>0.28387710520752651</c:v>
                </c:pt>
                <c:pt idx="4">
                  <c:v>0.31086604185751615</c:v>
                </c:pt>
                <c:pt idx="5">
                  <c:v>0.12860263547318718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</c:spPr>
  <c:txPr>
    <a:bodyPr/>
    <a:lstStyle/>
    <a:p>
      <a:pPr>
        <a:defRPr sz="1400" b="1">
          <a:solidFill>
            <a:srgbClr val="014C6D"/>
          </a:solidFill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1103481453845704"/>
          <c:y val="0.10043089872386635"/>
          <c:w val="0.60286802678343565"/>
          <c:h val="0.83362096117295659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3.8631963398590055E-2"/>
                  <c:y val="-0.11846918273146892"/>
                </c:manualLayout>
              </c:layout>
              <c:spPr/>
              <c:txPr>
                <a:bodyPr/>
                <a:lstStyle/>
                <a:p>
                  <a:pPr>
                    <a:defRPr lang="en-US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Val val="1"/>
              <c:showCatName val="1"/>
            </c:dLbl>
            <c:dLbl>
              <c:idx val="3"/>
              <c:layout>
                <c:manualLayout>
                  <c:x val="-9.7368000874890642E-2"/>
                  <c:y val="-0.2302110673665792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Sheet1!$A$14:$A$16</c:f>
              <c:strCache>
                <c:ptCount val="3"/>
                <c:pt idx="0">
                  <c:v>Residential sector</c:v>
                </c:pt>
                <c:pt idx="1">
                  <c:v>Communal sector</c:v>
                </c:pt>
                <c:pt idx="2">
                  <c:v>Industry</c:v>
                </c:pt>
              </c:strCache>
            </c:strRef>
          </c:cat>
          <c:val>
            <c:numRef>
              <c:f>Sheet1!$B$14:$B$16</c:f>
              <c:numCache>
                <c:formatCode>0.0%</c:formatCode>
                <c:ptCount val="3"/>
                <c:pt idx="0">
                  <c:v>0.35494083063239612</c:v>
                </c:pt>
                <c:pt idx="1">
                  <c:v>9.1882113514735575E-2</c:v>
                </c:pt>
                <c:pt idx="2">
                  <c:v>0.55317705585286758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</c:spPr>
  <c:txPr>
    <a:bodyPr/>
    <a:lstStyle/>
    <a:p>
      <a:pPr>
        <a:defRPr sz="1400" b="1">
          <a:solidFill>
            <a:srgbClr val="014C6D"/>
          </a:solidFill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6562335958005406E-2"/>
          <c:y val="9.8565380147154075E-2"/>
          <c:w val="0.6802086614173225"/>
          <c:h val="0.80286923970569268"/>
        </c:manualLayout>
      </c:layout>
      <c:pieChart>
        <c:varyColors val="1"/>
        <c:ser>
          <c:idx val="0"/>
          <c:order val="0"/>
          <c:spPr>
            <a:solidFill>
              <a:schemeClr val="accent2"/>
            </a:solidFill>
          </c:spPr>
          <c:explosion val="7"/>
          <c:dPt>
            <c:idx val="0"/>
            <c:explosion val="0"/>
            <c:spPr>
              <a:solidFill>
                <a:srgbClr val="00B050"/>
              </a:solidFill>
            </c:spPr>
          </c:dPt>
          <c:dPt>
            <c:idx val="1"/>
            <c:explosion val="5"/>
          </c:dPt>
          <c:dLbls>
            <c:dLbl>
              <c:idx val="0"/>
              <c:layout>
                <c:manualLayout>
                  <c:x val="-0.12341272965879264"/>
                  <c:y val="-0.33275409836065672"/>
                </c:manualLayout>
              </c:layout>
              <c:showVal val="1"/>
              <c:showCatName val="1"/>
            </c:dLbl>
            <c:dLbl>
              <c:idx val="1"/>
              <c:spPr/>
              <c:txPr>
                <a:bodyPr/>
                <a:lstStyle/>
                <a:p>
                  <a:pPr>
                    <a:defRPr lang="en-US" sz="1600">
                      <a:solidFill>
                        <a:srgbClr val="014C6D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lang="en-US" sz="1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Sheet1!$A$9:$A$10</c:f>
              <c:strCache>
                <c:ptCount val="2"/>
                <c:pt idx="0">
                  <c:v>Cities</c:v>
                </c:pt>
                <c:pt idx="1">
                  <c:v>Rural areas</c:v>
                </c:pt>
              </c:strCache>
            </c:strRef>
          </c:cat>
          <c:val>
            <c:numRef>
              <c:f>Sheet1!$B$9:$B$10</c:f>
              <c:numCache>
                <c:formatCode>_(* #,##0_);_(* \(#,##0\);_(* "-"??_);_(@_)</c:formatCode>
                <c:ptCount val="2"/>
                <c:pt idx="0">
                  <c:v>409442</c:v>
                </c:pt>
                <c:pt idx="1">
                  <c:v>27684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400" b="1">
          <a:solidFill>
            <a:srgbClr val="014C6D"/>
          </a:solidFill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0.10305</cdr:y>
    </cdr:from>
    <cdr:to>
      <cdr:x>0.0552</cdr:x>
      <cdr:y>0.81878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042643" y="880089"/>
          <a:ext cx="1735023" cy="4744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rgbClr val="014C6D"/>
              </a:solidFill>
            </a:rPr>
            <a:t>AMD/kWh</a:t>
          </a:r>
          <a:endParaRPr lang="en-US" sz="1600" b="1" dirty="0">
            <a:solidFill>
              <a:srgbClr val="014C6D"/>
            </a:solidFill>
          </a:endParaRPr>
        </a:p>
      </cdr:txBody>
    </cdr:sp>
  </cdr:relSizeAnchor>
  <cdr:relSizeAnchor xmlns:cdr="http://schemas.openxmlformats.org/drawingml/2006/chartDrawing">
    <cdr:from>
      <cdr:x>0.79166</cdr:x>
      <cdr:y>0.09671</cdr:y>
    </cdr:from>
    <cdr:to>
      <cdr:x>1</cdr:x>
      <cdr:y>0.40574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185146" y="234446"/>
          <a:ext cx="1627735" cy="749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014C6D"/>
              </a:solidFill>
            </a:rPr>
            <a:t>Day tariff</a:t>
          </a:r>
        </a:p>
        <a:p xmlns:a="http://schemas.openxmlformats.org/drawingml/2006/main">
          <a:endParaRPr lang="en-US" sz="1800" b="1" dirty="0">
            <a:solidFill>
              <a:srgbClr val="014C6D"/>
            </a:solidFill>
          </a:endParaRPr>
        </a:p>
        <a:p xmlns:a="http://schemas.openxmlformats.org/drawingml/2006/main">
          <a:r>
            <a:rPr lang="en-US" sz="1600" b="1" dirty="0">
              <a:solidFill>
                <a:srgbClr val="014C6D"/>
              </a:solidFill>
            </a:rPr>
            <a:t>Night tariff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0.81934</cdr:x>
      <cdr:y>0.04066</cdr:y>
    </cdr:from>
    <cdr:to>
      <cdr:x>1</cdr:x>
      <cdr:y>0.37261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2204" y="127410"/>
          <a:ext cx="1570407" cy="10402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>
            <a:solidFill>
              <a:srgbClr val="014C6D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dirty="0">
              <a:solidFill>
                <a:srgbClr val="014C6D"/>
              </a:solidFill>
              <a:latin typeface="+mn-lt"/>
              <a:ea typeface="+mn-ea"/>
              <a:cs typeface="+mn-cs"/>
            </a:rPr>
            <a:t>&lt;10,000 </a:t>
          </a:r>
          <a:r>
            <a:rPr lang="en-US" sz="1600" b="1" dirty="0" err="1">
              <a:solidFill>
                <a:srgbClr val="014C6D"/>
              </a:solidFill>
              <a:latin typeface="+mn-lt"/>
              <a:ea typeface="+mn-ea"/>
              <a:cs typeface="+mn-cs"/>
            </a:rPr>
            <a:t>c.m</a:t>
          </a:r>
          <a:r>
            <a:rPr lang="en-US" sz="1600" b="1" dirty="0">
              <a:solidFill>
                <a:srgbClr val="014C6D"/>
              </a:solidFill>
              <a:latin typeface="+mn-lt"/>
              <a:ea typeface="+mn-ea"/>
              <a:cs typeface="+mn-cs"/>
            </a:rPr>
            <a:t>.</a:t>
          </a: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dirty="0">
            <a:solidFill>
              <a:srgbClr val="014C6D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dirty="0">
              <a:solidFill>
                <a:srgbClr val="014C6D"/>
              </a:solidFill>
              <a:latin typeface="+mn-lt"/>
              <a:ea typeface="+mn-ea"/>
              <a:cs typeface="+mn-cs"/>
            </a:rPr>
            <a:t>≥10,000 </a:t>
          </a:r>
          <a:r>
            <a:rPr lang="en-US" sz="1600" b="1" dirty="0" err="1">
              <a:solidFill>
                <a:srgbClr val="014C6D"/>
              </a:solidFill>
              <a:latin typeface="+mn-lt"/>
              <a:ea typeface="+mn-ea"/>
              <a:cs typeface="+mn-cs"/>
            </a:rPr>
            <a:t>c.m</a:t>
          </a:r>
          <a:r>
            <a:rPr lang="en-US" sz="1600" b="1" dirty="0">
              <a:solidFill>
                <a:srgbClr val="014C6D"/>
              </a:solidFill>
              <a:latin typeface="+mn-lt"/>
              <a:ea typeface="+mn-ea"/>
              <a:cs typeface="+mn-cs"/>
            </a:rPr>
            <a:t>.</a:t>
          </a:r>
          <a:endParaRPr lang="en-US" sz="1600" dirty="0">
            <a:solidFill>
              <a:srgbClr val="014C6D"/>
            </a:solidFill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dirty="0">
            <a:solidFill>
              <a:srgbClr val="014C6D"/>
            </a:solidFill>
          </a:endParaRPr>
        </a:p>
        <a:p xmlns:a="http://schemas.openxmlformats.org/drawingml/2006/main">
          <a:endParaRPr lang="en-US" sz="1600" b="1" dirty="0">
            <a:solidFill>
              <a:srgbClr val="014C6D"/>
            </a:solidFill>
          </a:endParaRPr>
        </a:p>
      </cdr:txBody>
    </cdr:sp>
  </cdr:relSizeAnchor>
  <cdr:relSizeAnchor xmlns:cdr="http://schemas.openxmlformats.org/drawingml/2006/chartDrawing">
    <cdr:from>
      <cdr:x>0.00934</cdr:x>
      <cdr:y>0.17669</cdr:y>
    </cdr:from>
    <cdr:to>
      <cdr:x>0.05769</cdr:x>
      <cdr:y>0.57105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326577" y="961459"/>
          <a:ext cx="1235815" cy="4202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800" b="1" dirty="0" smtClean="0">
              <a:solidFill>
                <a:srgbClr val="014C6D"/>
              </a:solidFill>
            </a:rPr>
            <a:t>AMD/</a:t>
          </a:r>
          <a:r>
            <a:rPr lang="en-US" sz="1800" b="1" dirty="0" err="1" smtClean="0">
              <a:solidFill>
                <a:srgbClr val="014C6D"/>
              </a:solidFill>
            </a:rPr>
            <a:t>c.m</a:t>
          </a:r>
          <a:r>
            <a:rPr lang="en-US" sz="1800" b="1" dirty="0">
              <a:solidFill>
                <a:srgbClr val="014C6D"/>
              </a:solidFill>
            </a:rPr>
            <a:t>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b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b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71CEAFD-2061-4476-9396-5C184D3BE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716463"/>
            <a:ext cx="489426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b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b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C8803EE-92E9-4E76-B582-C98A90DC5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B8BC4-EF39-4B8D-94A7-BABBBE7FD4C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25"/>
          <p:cNvSpPr>
            <a:spLocks noChangeArrowheads="1"/>
          </p:cNvSpPr>
          <p:nvPr userDrawn="1"/>
        </p:nvSpPr>
        <p:spPr bwMode="auto">
          <a:xfrm>
            <a:off x="0" y="0"/>
            <a:ext cx="9144000" cy="2506663"/>
          </a:xfrm>
          <a:prstGeom prst="rect">
            <a:avLst/>
          </a:prstGeom>
          <a:solidFill>
            <a:srgbClr val="014C6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grpSp>
        <p:nvGrpSpPr>
          <p:cNvPr id="4" name="Group 1426"/>
          <p:cNvGrpSpPr>
            <a:grpSpLocks/>
          </p:cNvGrpSpPr>
          <p:nvPr userDrawn="1"/>
        </p:nvGrpSpPr>
        <p:grpSpPr bwMode="auto">
          <a:xfrm>
            <a:off x="384175" y="385763"/>
            <a:ext cx="2989263" cy="412750"/>
            <a:chOff x="257" y="242"/>
            <a:chExt cx="1674" cy="231"/>
          </a:xfrm>
        </p:grpSpPr>
        <p:sp>
          <p:nvSpPr>
            <p:cNvPr id="5" name="Freeform 1427"/>
            <p:cNvSpPr>
              <a:spLocks/>
            </p:cNvSpPr>
            <p:nvPr userDrawn="1"/>
          </p:nvSpPr>
          <p:spPr bwMode="auto">
            <a:xfrm>
              <a:off x="938" y="246"/>
              <a:ext cx="10" cy="2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106"/>
                </a:cxn>
                <a:cxn ang="0">
                  <a:pos x="2" y="109"/>
                </a:cxn>
                <a:cxn ang="0">
                  <a:pos x="5" y="106"/>
                </a:cxn>
                <a:cxn ang="0">
                  <a:pos x="5" y="2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5" h="109">
                  <a:moveTo>
                    <a:pt x="0" y="2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1" y="109"/>
                    <a:pt x="2" y="109"/>
                  </a:cubicBezTo>
                  <a:cubicBezTo>
                    <a:pt x="4" y="109"/>
                    <a:pt x="5" y="108"/>
                    <a:pt x="5" y="106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4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" name="Rectangle 1428"/>
            <p:cNvSpPr>
              <a:spLocks noChangeArrowheads="1"/>
            </p:cNvSpPr>
            <p:nvPr userDrawn="1"/>
          </p:nvSpPr>
          <p:spPr bwMode="auto">
            <a:xfrm>
              <a:off x="492" y="248"/>
              <a:ext cx="68" cy="21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" name="Freeform 1429"/>
            <p:cNvSpPr>
              <a:spLocks/>
            </p:cNvSpPr>
            <p:nvPr userDrawn="1"/>
          </p:nvSpPr>
          <p:spPr bwMode="auto">
            <a:xfrm>
              <a:off x="582" y="248"/>
              <a:ext cx="148" cy="2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  <a:cxn ang="0">
                  <a:pos x="150" y="52"/>
                </a:cxn>
                <a:cxn ang="0">
                  <a:pos x="66" y="52"/>
                </a:cxn>
                <a:cxn ang="0">
                  <a:pos x="66" y="86"/>
                </a:cxn>
                <a:cxn ang="0">
                  <a:pos x="140" y="86"/>
                </a:cxn>
                <a:cxn ang="0">
                  <a:pos x="140" y="139"/>
                </a:cxn>
                <a:cxn ang="0">
                  <a:pos x="66" y="139"/>
                </a:cxn>
                <a:cxn ang="0">
                  <a:pos x="66" y="213"/>
                </a:cxn>
                <a:cxn ang="0">
                  <a:pos x="0" y="213"/>
                </a:cxn>
                <a:cxn ang="0">
                  <a:pos x="0" y="0"/>
                </a:cxn>
              </a:cxnLst>
              <a:rect l="0" t="0" r="r" b="b"/>
              <a:pathLst>
                <a:path w="150" h="213">
                  <a:moveTo>
                    <a:pt x="0" y="0"/>
                  </a:moveTo>
                  <a:lnTo>
                    <a:pt x="150" y="0"/>
                  </a:lnTo>
                  <a:lnTo>
                    <a:pt x="150" y="52"/>
                  </a:lnTo>
                  <a:lnTo>
                    <a:pt x="66" y="52"/>
                  </a:lnTo>
                  <a:lnTo>
                    <a:pt x="66" y="86"/>
                  </a:lnTo>
                  <a:lnTo>
                    <a:pt x="140" y="86"/>
                  </a:lnTo>
                  <a:lnTo>
                    <a:pt x="140" y="139"/>
                  </a:lnTo>
                  <a:lnTo>
                    <a:pt x="66" y="139"/>
                  </a:lnTo>
                  <a:lnTo>
                    <a:pt x="66" y="213"/>
                  </a:lnTo>
                  <a:lnTo>
                    <a:pt x="0" y="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" name="Freeform 1430"/>
            <p:cNvSpPr>
              <a:spLocks/>
            </p:cNvSpPr>
            <p:nvPr userDrawn="1"/>
          </p:nvSpPr>
          <p:spPr bwMode="auto">
            <a:xfrm>
              <a:off x="740" y="244"/>
              <a:ext cx="152" cy="221"/>
            </a:xfrm>
            <a:custGeom>
              <a:avLst/>
              <a:gdLst/>
              <a:ahLst/>
              <a:cxnLst>
                <a:cxn ang="0">
                  <a:pos x="76" y="106"/>
                </a:cxn>
                <a:cxn ang="0">
                  <a:pos x="52" y="110"/>
                </a:cxn>
                <a:cxn ang="0">
                  <a:pos x="0" y="54"/>
                </a:cxn>
                <a:cxn ang="0">
                  <a:pos x="52" y="0"/>
                </a:cxn>
                <a:cxn ang="0">
                  <a:pos x="76" y="4"/>
                </a:cxn>
                <a:cxn ang="0">
                  <a:pos x="76" y="32"/>
                </a:cxn>
                <a:cxn ang="0">
                  <a:pos x="59" y="28"/>
                </a:cxn>
                <a:cxn ang="0">
                  <a:pos x="34" y="54"/>
                </a:cxn>
                <a:cxn ang="0">
                  <a:pos x="58" y="82"/>
                </a:cxn>
                <a:cxn ang="0">
                  <a:pos x="76" y="78"/>
                </a:cxn>
                <a:cxn ang="0">
                  <a:pos x="76" y="106"/>
                </a:cxn>
              </a:cxnLst>
              <a:rect l="0" t="0" r="r" b="b"/>
              <a:pathLst>
                <a:path w="76" h="110">
                  <a:moveTo>
                    <a:pt x="76" y="106"/>
                  </a:moveTo>
                  <a:cubicBezTo>
                    <a:pt x="70" y="108"/>
                    <a:pt x="61" y="110"/>
                    <a:pt x="52" y="110"/>
                  </a:cubicBezTo>
                  <a:cubicBezTo>
                    <a:pt x="23" y="110"/>
                    <a:pt x="0" y="91"/>
                    <a:pt x="0" y="54"/>
                  </a:cubicBezTo>
                  <a:cubicBezTo>
                    <a:pt x="0" y="18"/>
                    <a:pt x="24" y="0"/>
                    <a:pt x="52" y="0"/>
                  </a:cubicBezTo>
                  <a:cubicBezTo>
                    <a:pt x="61" y="0"/>
                    <a:pt x="67" y="2"/>
                    <a:pt x="76" y="4"/>
                  </a:cubicBezTo>
                  <a:cubicBezTo>
                    <a:pt x="76" y="32"/>
                    <a:pt x="76" y="32"/>
                    <a:pt x="76" y="32"/>
                  </a:cubicBezTo>
                  <a:cubicBezTo>
                    <a:pt x="70" y="29"/>
                    <a:pt x="65" y="28"/>
                    <a:pt x="59" y="28"/>
                  </a:cubicBezTo>
                  <a:cubicBezTo>
                    <a:pt x="45" y="28"/>
                    <a:pt x="34" y="37"/>
                    <a:pt x="34" y="54"/>
                  </a:cubicBezTo>
                  <a:cubicBezTo>
                    <a:pt x="34" y="72"/>
                    <a:pt x="44" y="82"/>
                    <a:pt x="58" y="82"/>
                  </a:cubicBezTo>
                  <a:cubicBezTo>
                    <a:pt x="64" y="82"/>
                    <a:pt x="70" y="80"/>
                    <a:pt x="76" y="78"/>
                  </a:cubicBezTo>
                  <a:lnTo>
                    <a:pt x="76" y="1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" name="Rectangle 1431"/>
            <p:cNvSpPr>
              <a:spLocks noChangeArrowheads="1"/>
            </p:cNvSpPr>
            <p:nvPr userDrawn="1"/>
          </p:nvSpPr>
          <p:spPr bwMode="auto">
            <a:xfrm>
              <a:off x="994" y="246"/>
              <a:ext cx="16" cy="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" name="Freeform 1432"/>
            <p:cNvSpPr>
              <a:spLocks/>
            </p:cNvSpPr>
            <p:nvPr userDrawn="1"/>
          </p:nvSpPr>
          <p:spPr bwMode="auto">
            <a:xfrm>
              <a:off x="1022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" name="Freeform 1433"/>
            <p:cNvSpPr>
              <a:spLocks/>
            </p:cNvSpPr>
            <p:nvPr userDrawn="1"/>
          </p:nvSpPr>
          <p:spPr bwMode="auto">
            <a:xfrm>
              <a:off x="1078" y="248"/>
              <a:ext cx="36" cy="6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7"/>
                </a:cxn>
                <a:cxn ang="0">
                  <a:pos x="4" y="2"/>
                </a:cxn>
                <a:cxn ang="0">
                  <a:pos x="13" y="0"/>
                </a:cxn>
                <a:cxn ang="0">
                  <a:pos x="13" y="7"/>
                </a:cxn>
                <a:cxn ang="0">
                  <a:pos x="18" y="7"/>
                </a:cxn>
                <a:cxn ang="0">
                  <a:pos x="18" y="13"/>
                </a:cxn>
                <a:cxn ang="0">
                  <a:pos x="13" y="13"/>
                </a:cxn>
                <a:cxn ang="0">
                  <a:pos x="13" y="22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9" y="31"/>
                </a:cxn>
                <a:cxn ang="0">
                  <a:pos x="13" y="32"/>
                </a:cxn>
                <a:cxn ang="0">
                  <a:pos x="4" y="23"/>
                </a:cxn>
                <a:cxn ang="0">
                  <a:pos x="4" y="13"/>
                </a:cxn>
                <a:cxn ang="0">
                  <a:pos x="0" y="13"/>
                </a:cxn>
                <a:cxn ang="0">
                  <a:pos x="0" y="7"/>
                </a:cxn>
              </a:cxnLst>
              <a:rect l="0" t="0" r="r" b="b"/>
              <a:pathLst>
                <a:path w="19" h="32">
                  <a:moveTo>
                    <a:pt x="0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5"/>
                    <a:pt x="13" y="26"/>
                    <a:pt x="16" y="26"/>
                  </a:cubicBezTo>
                  <a:cubicBezTo>
                    <a:pt x="17" y="26"/>
                    <a:pt x="18" y="26"/>
                    <a:pt x="18" y="26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7" y="31"/>
                    <a:pt x="16" y="32"/>
                    <a:pt x="13" y="32"/>
                  </a:cubicBezTo>
                  <a:cubicBezTo>
                    <a:pt x="6" y="32"/>
                    <a:pt x="4" y="29"/>
                    <a:pt x="4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" name="Freeform 1434"/>
            <p:cNvSpPr>
              <a:spLocks noEditPoints="1"/>
            </p:cNvSpPr>
            <p:nvPr userDrawn="1"/>
          </p:nvSpPr>
          <p:spPr bwMode="auto">
            <a:xfrm>
              <a:off x="1118" y="262"/>
              <a:ext cx="52" cy="50"/>
            </a:xfrm>
            <a:custGeom>
              <a:avLst/>
              <a:gdLst/>
              <a:ahLst/>
              <a:cxnLst>
                <a:cxn ang="0">
                  <a:pos x="9" y="15"/>
                </a:cxn>
                <a:cxn ang="0">
                  <a:pos x="16" y="19"/>
                </a:cxn>
                <a:cxn ang="0">
                  <a:pos x="23" y="17"/>
                </a:cxn>
                <a:cxn ang="0">
                  <a:pos x="23" y="23"/>
                </a:cxn>
                <a:cxn ang="0">
                  <a:pos x="14" y="25"/>
                </a:cxn>
                <a:cxn ang="0">
                  <a:pos x="0" y="12"/>
                </a:cxn>
                <a:cxn ang="0">
                  <a:pos x="13" y="0"/>
                </a:cxn>
                <a:cxn ang="0">
                  <a:pos x="25" y="13"/>
                </a:cxn>
                <a:cxn ang="0">
                  <a:pos x="25" y="15"/>
                </a:cxn>
                <a:cxn ang="0">
                  <a:pos x="9" y="15"/>
                </a:cxn>
                <a:cxn ang="0">
                  <a:pos x="18" y="10"/>
                </a:cxn>
                <a:cxn ang="0">
                  <a:pos x="13" y="5"/>
                </a:cxn>
                <a:cxn ang="0">
                  <a:pos x="9" y="10"/>
                </a:cxn>
                <a:cxn ang="0">
                  <a:pos x="18" y="10"/>
                </a:cxn>
              </a:cxnLst>
              <a:rect l="0" t="0" r="r" b="b"/>
              <a:pathLst>
                <a:path w="25" h="25">
                  <a:moveTo>
                    <a:pt x="9" y="15"/>
                  </a:moveTo>
                  <a:cubicBezTo>
                    <a:pt x="9" y="18"/>
                    <a:pt x="12" y="19"/>
                    <a:pt x="16" y="19"/>
                  </a:cubicBezTo>
                  <a:cubicBezTo>
                    <a:pt x="18" y="19"/>
                    <a:pt x="20" y="19"/>
                    <a:pt x="23" y="17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0" y="24"/>
                    <a:pt x="17" y="25"/>
                    <a:pt x="14" y="25"/>
                  </a:cubicBezTo>
                  <a:cubicBezTo>
                    <a:pt x="6" y="25"/>
                    <a:pt x="0" y="20"/>
                    <a:pt x="0" y="12"/>
                  </a:cubicBezTo>
                  <a:cubicBezTo>
                    <a:pt x="0" y="4"/>
                    <a:pt x="6" y="0"/>
                    <a:pt x="13" y="0"/>
                  </a:cubicBezTo>
                  <a:cubicBezTo>
                    <a:pt x="22" y="0"/>
                    <a:pt x="25" y="6"/>
                    <a:pt x="25" y="13"/>
                  </a:cubicBezTo>
                  <a:cubicBezTo>
                    <a:pt x="25" y="15"/>
                    <a:pt x="25" y="15"/>
                    <a:pt x="25" y="15"/>
                  </a:cubicBezTo>
                  <a:lnTo>
                    <a:pt x="9" y="15"/>
                  </a:lnTo>
                  <a:close/>
                  <a:moveTo>
                    <a:pt x="18" y="10"/>
                  </a:moveTo>
                  <a:cubicBezTo>
                    <a:pt x="18" y="7"/>
                    <a:pt x="16" y="5"/>
                    <a:pt x="13" y="5"/>
                  </a:cubicBezTo>
                  <a:cubicBezTo>
                    <a:pt x="10" y="5"/>
                    <a:pt x="9" y="7"/>
                    <a:pt x="9" y="10"/>
                  </a:cubicBezTo>
                  <a:lnTo>
                    <a:pt x="18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" name="Freeform 1435"/>
            <p:cNvSpPr>
              <a:spLocks/>
            </p:cNvSpPr>
            <p:nvPr userDrawn="1"/>
          </p:nvSpPr>
          <p:spPr bwMode="auto">
            <a:xfrm>
              <a:off x="1176" y="262"/>
              <a:ext cx="34" cy="48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7"/>
                </a:cxn>
              </a:cxnLst>
              <a:rect l="0" t="0" r="r" b="b"/>
              <a:pathLst>
                <a:path w="17" h="24">
                  <a:moveTo>
                    <a:pt x="17" y="7"/>
                  </a:moveTo>
                  <a:cubicBezTo>
                    <a:pt x="16" y="7"/>
                    <a:pt x="15" y="7"/>
                    <a:pt x="14" y="7"/>
                  </a:cubicBezTo>
                  <a:cubicBezTo>
                    <a:pt x="10" y="7"/>
                    <a:pt x="8" y="10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" name="Freeform 1436"/>
            <p:cNvSpPr>
              <a:spLocks/>
            </p:cNvSpPr>
            <p:nvPr userDrawn="1"/>
          </p:nvSpPr>
          <p:spPr bwMode="auto">
            <a:xfrm>
              <a:off x="1218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" name="Freeform 1437"/>
            <p:cNvSpPr>
              <a:spLocks noEditPoints="1"/>
            </p:cNvSpPr>
            <p:nvPr userDrawn="1"/>
          </p:nvSpPr>
          <p:spPr bwMode="auto">
            <a:xfrm>
              <a:off x="1274" y="262"/>
              <a:ext cx="50" cy="50"/>
            </a:xfrm>
            <a:custGeom>
              <a:avLst/>
              <a:gdLst/>
              <a:ahLst/>
              <a:cxnLst>
                <a:cxn ang="0">
                  <a:pos x="17" y="24"/>
                </a:cxn>
                <a:cxn ang="0">
                  <a:pos x="17" y="20"/>
                </a:cxn>
                <a:cxn ang="0">
                  <a:pos x="17" y="20"/>
                </a:cxn>
                <a:cxn ang="0">
                  <a:pos x="9" y="25"/>
                </a:cxn>
                <a:cxn ang="0">
                  <a:pos x="0" y="17"/>
                </a:cxn>
                <a:cxn ang="0">
                  <a:pos x="13" y="9"/>
                </a:cxn>
                <a:cxn ang="0">
                  <a:pos x="17" y="9"/>
                </a:cxn>
                <a:cxn ang="0">
                  <a:pos x="11" y="5"/>
                </a:cxn>
                <a:cxn ang="0">
                  <a:pos x="4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1" y="19"/>
                </a:cxn>
                <a:cxn ang="0">
                  <a:pos x="17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19"/>
                </a:cxn>
              </a:cxnLst>
              <a:rect l="0" t="0" r="r" b="b"/>
              <a:pathLst>
                <a:path w="25" h="25">
                  <a:moveTo>
                    <a:pt x="17" y="24"/>
                  </a:moveTo>
                  <a:cubicBezTo>
                    <a:pt x="17" y="23"/>
                    <a:pt x="17" y="22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3"/>
                    <a:pt x="13" y="25"/>
                    <a:pt x="9" y="25"/>
                  </a:cubicBezTo>
                  <a:cubicBezTo>
                    <a:pt x="5" y="25"/>
                    <a:pt x="0" y="22"/>
                    <a:pt x="0" y="17"/>
                  </a:cubicBezTo>
                  <a:cubicBezTo>
                    <a:pt x="0" y="10"/>
                    <a:pt x="8" y="9"/>
                    <a:pt x="13" y="9"/>
                  </a:cubicBezTo>
                  <a:cubicBezTo>
                    <a:pt x="14" y="9"/>
                    <a:pt x="16" y="9"/>
                    <a:pt x="17" y="9"/>
                  </a:cubicBezTo>
                  <a:cubicBezTo>
                    <a:pt x="17" y="6"/>
                    <a:pt x="14" y="5"/>
                    <a:pt x="11" y="5"/>
                  </a:cubicBezTo>
                  <a:cubicBezTo>
                    <a:pt x="8" y="5"/>
                    <a:pt x="6" y="6"/>
                    <a:pt x="4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0"/>
                    <a:pt x="9" y="0"/>
                    <a:pt x="13" y="0"/>
                  </a:cubicBezTo>
                  <a:cubicBezTo>
                    <a:pt x="19" y="0"/>
                    <a:pt x="24" y="2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0"/>
                    <a:pt x="24" y="22"/>
                    <a:pt x="25" y="24"/>
                  </a:cubicBezTo>
                  <a:lnTo>
                    <a:pt x="17" y="24"/>
                  </a:lnTo>
                  <a:close/>
                  <a:moveTo>
                    <a:pt x="11" y="19"/>
                  </a:moveTo>
                  <a:cubicBezTo>
                    <a:pt x="15" y="19"/>
                    <a:pt x="17" y="16"/>
                    <a:pt x="17" y="14"/>
                  </a:cubicBezTo>
                  <a:cubicBezTo>
                    <a:pt x="16" y="14"/>
                    <a:pt x="14" y="14"/>
                    <a:pt x="13" y="14"/>
                  </a:cubicBezTo>
                  <a:cubicBezTo>
                    <a:pt x="10" y="14"/>
                    <a:pt x="8" y="14"/>
                    <a:pt x="8" y="17"/>
                  </a:cubicBezTo>
                  <a:cubicBezTo>
                    <a:pt x="8" y="18"/>
                    <a:pt x="10" y="19"/>
                    <a:pt x="11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" name="Freeform 1438"/>
            <p:cNvSpPr>
              <a:spLocks/>
            </p:cNvSpPr>
            <p:nvPr userDrawn="1"/>
          </p:nvSpPr>
          <p:spPr bwMode="auto">
            <a:xfrm>
              <a:off x="1328" y="248"/>
              <a:ext cx="36" cy="6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5" y="7"/>
                </a:cxn>
                <a:cxn ang="0">
                  <a:pos x="5" y="2"/>
                </a:cxn>
                <a:cxn ang="0">
                  <a:pos x="13" y="0"/>
                </a:cxn>
                <a:cxn ang="0">
                  <a:pos x="13" y="7"/>
                </a:cxn>
                <a:cxn ang="0">
                  <a:pos x="19" y="7"/>
                </a:cxn>
                <a:cxn ang="0">
                  <a:pos x="19" y="13"/>
                </a:cxn>
                <a:cxn ang="0">
                  <a:pos x="13" y="13"/>
                </a:cxn>
                <a:cxn ang="0">
                  <a:pos x="13" y="22"/>
                </a:cxn>
                <a:cxn ang="0">
                  <a:pos x="16" y="26"/>
                </a:cxn>
                <a:cxn ang="0">
                  <a:pos x="19" y="26"/>
                </a:cxn>
                <a:cxn ang="0">
                  <a:pos x="19" y="31"/>
                </a:cxn>
                <a:cxn ang="0">
                  <a:pos x="14" y="32"/>
                </a:cxn>
                <a:cxn ang="0">
                  <a:pos x="5" y="23"/>
                </a:cxn>
                <a:cxn ang="0">
                  <a:pos x="5" y="13"/>
                </a:cxn>
                <a:cxn ang="0">
                  <a:pos x="0" y="13"/>
                </a:cxn>
                <a:cxn ang="0">
                  <a:pos x="0" y="7"/>
                </a:cxn>
              </a:cxnLst>
              <a:rect l="0" t="0" r="r" b="b"/>
              <a:pathLst>
                <a:path w="19" h="32">
                  <a:moveTo>
                    <a:pt x="0" y="7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5"/>
                    <a:pt x="14" y="26"/>
                    <a:pt x="16" y="26"/>
                  </a:cubicBezTo>
                  <a:cubicBezTo>
                    <a:pt x="17" y="26"/>
                    <a:pt x="18" y="26"/>
                    <a:pt x="19" y="26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7" y="31"/>
                    <a:pt x="16" y="32"/>
                    <a:pt x="14" y="32"/>
                  </a:cubicBezTo>
                  <a:cubicBezTo>
                    <a:pt x="6" y="32"/>
                    <a:pt x="5" y="29"/>
                    <a:pt x="5" y="2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" name="Freeform 1439"/>
            <p:cNvSpPr>
              <a:spLocks noEditPoints="1"/>
            </p:cNvSpPr>
            <p:nvPr userDrawn="1"/>
          </p:nvSpPr>
          <p:spPr bwMode="auto">
            <a:xfrm>
              <a:off x="1374" y="244"/>
              <a:ext cx="16" cy="68"/>
            </a:xfrm>
            <a:custGeom>
              <a:avLst/>
              <a:gdLst/>
              <a:ahLst/>
              <a:cxnLst>
                <a:cxn ang="0">
                  <a:pos x="16" y="12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2"/>
                </a:cxn>
                <a:cxn ang="0">
                  <a:pos x="0" y="18"/>
                </a:cxn>
                <a:cxn ang="0">
                  <a:pos x="16" y="18"/>
                </a:cxn>
                <a:cxn ang="0">
                  <a:pos x="16" y="66"/>
                </a:cxn>
                <a:cxn ang="0">
                  <a:pos x="0" y="66"/>
                </a:cxn>
                <a:cxn ang="0">
                  <a:pos x="0" y="18"/>
                </a:cxn>
              </a:cxnLst>
              <a:rect l="0" t="0" r="r" b="b"/>
              <a:pathLst>
                <a:path w="16" h="66">
                  <a:moveTo>
                    <a:pt x="16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12"/>
                  </a:lnTo>
                  <a:close/>
                  <a:moveTo>
                    <a:pt x="0" y="18"/>
                  </a:moveTo>
                  <a:lnTo>
                    <a:pt x="16" y="18"/>
                  </a:lnTo>
                  <a:lnTo>
                    <a:pt x="16" y="66"/>
                  </a:lnTo>
                  <a:lnTo>
                    <a:pt x="0" y="6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" name="Freeform 1440"/>
            <p:cNvSpPr>
              <a:spLocks noEditPoints="1"/>
            </p:cNvSpPr>
            <p:nvPr userDrawn="1"/>
          </p:nvSpPr>
          <p:spPr bwMode="auto">
            <a:xfrm>
              <a:off x="1398" y="262"/>
              <a:ext cx="60" cy="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4" y="0"/>
                </a:cxn>
                <a:cxn ang="0">
                  <a:pos x="28" y="12"/>
                </a:cxn>
                <a:cxn ang="0">
                  <a:pos x="14" y="25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14" y="6"/>
                </a:cxn>
                <a:cxn ang="0">
                  <a:pos x="9" y="12"/>
                </a:cxn>
                <a:cxn ang="0">
                  <a:pos x="14" y="19"/>
                </a:cxn>
                <a:cxn ang="0">
                  <a:pos x="20" y="12"/>
                </a:cxn>
              </a:cxnLst>
              <a:rect l="0" t="0" r="r" b="b"/>
              <a:pathLst>
                <a:path w="28" h="25">
                  <a:moveTo>
                    <a:pt x="0" y="12"/>
                  </a:moveTo>
                  <a:cubicBezTo>
                    <a:pt x="0" y="4"/>
                    <a:pt x="6" y="0"/>
                    <a:pt x="14" y="0"/>
                  </a:cubicBezTo>
                  <a:cubicBezTo>
                    <a:pt x="22" y="0"/>
                    <a:pt x="28" y="4"/>
                    <a:pt x="28" y="12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2"/>
                  </a:cubicBezTo>
                  <a:close/>
                  <a:moveTo>
                    <a:pt x="20" y="12"/>
                  </a:moveTo>
                  <a:cubicBezTo>
                    <a:pt x="20" y="9"/>
                    <a:pt x="18" y="6"/>
                    <a:pt x="14" y="6"/>
                  </a:cubicBezTo>
                  <a:cubicBezTo>
                    <a:pt x="11" y="6"/>
                    <a:pt x="9" y="9"/>
                    <a:pt x="9" y="12"/>
                  </a:cubicBezTo>
                  <a:cubicBezTo>
                    <a:pt x="9" y="16"/>
                    <a:pt x="11" y="19"/>
                    <a:pt x="14" y="19"/>
                  </a:cubicBezTo>
                  <a:cubicBezTo>
                    <a:pt x="18" y="19"/>
                    <a:pt x="20" y="16"/>
                    <a:pt x="20" y="1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" name="Freeform 1441"/>
            <p:cNvSpPr>
              <a:spLocks/>
            </p:cNvSpPr>
            <p:nvPr userDrawn="1"/>
          </p:nvSpPr>
          <p:spPr bwMode="auto">
            <a:xfrm>
              <a:off x="1463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" name="Freeform 1442"/>
            <p:cNvSpPr>
              <a:spLocks noEditPoints="1"/>
            </p:cNvSpPr>
            <p:nvPr userDrawn="1"/>
          </p:nvSpPr>
          <p:spPr bwMode="auto">
            <a:xfrm>
              <a:off x="1519" y="262"/>
              <a:ext cx="50" cy="50"/>
            </a:xfrm>
            <a:custGeom>
              <a:avLst/>
              <a:gdLst/>
              <a:ahLst/>
              <a:cxnLst>
                <a:cxn ang="0">
                  <a:pos x="17" y="24"/>
                </a:cxn>
                <a:cxn ang="0">
                  <a:pos x="17" y="20"/>
                </a:cxn>
                <a:cxn ang="0">
                  <a:pos x="17" y="20"/>
                </a:cxn>
                <a:cxn ang="0">
                  <a:pos x="9" y="25"/>
                </a:cxn>
                <a:cxn ang="0">
                  <a:pos x="0" y="17"/>
                </a:cxn>
                <a:cxn ang="0">
                  <a:pos x="13" y="9"/>
                </a:cxn>
                <a:cxn ang="0">
                  <a:pos x="17" y="9"/>
                </a:cxn>
                <a:cxn ang="0">
                  <a:pos x="11" y="5"/>
                </a:cxn>
                <a:cxn ang="0">
                  <a:pos x="4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2" y="19"/>
                </a:cxn>
                <a:cxn ang="0">
                  <a:pos x="17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2" y="19"/>
                </a:cxn>
              </a:cxnLst>
              <a:rect l="0" t="0" r="r" b="b"/>
              <a:pathLst>
                <a:path w="25" h="25">
                  <a:moveTo>
                    <a:pt x="17" y="24"/>
                  </a:moveTo>
                  <a:cubicBezTo>
                    <a:pt x="17" y="23"/>
                    <a:pt x="17" y="22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3"/>
                    <a:pt x="13" y="25"/>
                    <a:pt x="9" y="25"/>
                  </a:cubicBezTo>
                  <a:cubicBezTo>
                    <a:pt x="5" y="25"/>
                    <a:pt x="0" y="22"/>
                    <a:pt x="0" y="17"/>
                  </a:cubicBezTo>
                  <a:cubicBezTo>
                    <a:pt x="0" y="10"/>
                    <a:pt x="8" y="9"/>
                    <a:pt x="13" y="9"/>
                  </a:cubicBezTo>
                  <a:cubicBezTo>
                    <a:pt x="14" y="9"/>
                    <a:pt x="16" y="9"/>
                    <a:pt x="17" y="9"/>
                  </a:cubicBezTo>
                  <a:cubicBezTo>
                    <a:pt x="17" y="6"/>
                    <a:pt x="14" y="5"/>
                    <a:pt x="11" y="5"/>
                  </a:cubicBezTo>
                  <a:cubicBezTo>
                    <a:pt x="9" y="5"/>
                    <a:pt x="6" y="6"/>
                    <a:pt x="4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0"/>
                    <a:pt x="9" y="0"/>
                    <a:pt x="13" y="0"/>
                  </a:cubicBezTo>
                  <a:cubicBezTo>
                    <a:pt x="19" y="0"/>
                    <a:pt x="24" y="2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0"/>
                    <a:pt x="24" y="22"/>
                    <a:pt x="25" y="24"/>
                  </a:cubicBezTo>
                  <a:lnTo>
                    <a:pt x="17" y="24"/>
                  </a:lnTo>
                  <a:close/>
                  <a:moveTo>
                    <a:pt x="12" y="19"/>
                  </a:moveTo>
                  <a:cubicBezTo>
                    <a:pt x="15" y="19"/>
                    <a:pt x="17" y="16"/>
                    <a:pt x="17" y="14"/>
                  </a:cubicBezTo>
                  <a:cubicBezTo>
                    <a:pt x="16" y="14"/>
                    <a:pt x="14" y="14"/>
                    <a:pt x="13" y="14"/>
                  </a:cubicBezTo>
                  <a:cubicBezTo>
                    <a:pt x="10" y="14"/>
                    <a:pt x="8" y="14"/>
                    <a:pt x="8" y="17"/>
                  </a:cubicBezTo>
                  <a:cubicBezTo>
                    <a:pt x="8" y="18"/>
                    <a:pt x="10" y="19"/>
                    <a:pt x="12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" name="Rectangle 1443"/>
            <p:cNvSpPr>
              <a:spLocks noChangeArrowheads="1"/>
            </p:cNvSpPr>
            <p:nvPr userDrawn="1"/>
          </p:nvSpPr>
          <p:spPr bwMode="auto">
            <a:xfrm>
              <a:off x="1579" y="242"/>
              <a:ext cx="16" cy="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" name="Freeform 1444"/>
            <p:cNvSpPr>
              <a:spLocks/>
            </p:cNvSpPr>
            <p:nvPr userDrawn="1"/>
          </p:nvSpPr>
          <p:spPr bwMode="auto">
            <a:xfrm>
              <a:off x="994" y="334"/>
              <a:ext cx="42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0"/>
                </a:cxn>
                <a:cxn ang="0">
                  <a:pos x="42" y="13"/>
                </a:cxn>
                <a:cxn ang="0">
                  <a:pos x="16" y="13"/>
                </a:cxn>
                <a:cxn ang="0">
                  <a:pos x="16" y="27"/>
                </a:cxn>
                <a:cxn ang="0">
                  <a:pos x="42" y="27"/>
                </a:cxn>
                <a:cxn ang="0">
                  <a:pos x="42" y="39"/>
                </a:cxn>
                <a:cxn ang="0">
                  <a:pos x="16" y="39"/>
                </a:cxn>
                <a:cxn ang="0">
                  <a:pos x="16" y="65"/>
                </a:cxn>
                <a:cxn ang="0">
                  <a:pos x="0" y="65"/>
                </a:cxn>
                <a:cxn ang="0">
                  <a:pos x="0" y="0"/>
                </a:cxn>
              </a:cxnLst>
              <a:rect l="0" t="0" r="r" b="b"/>
              <a:pathLst>
                <a:path w="42" h="65">
                  <a:moveTo>
                    <a:pt x="0" y="0"/>
                  </a:moveTo>
                  <a:lnTo>
                    <a:pt x="42" y="0"/>
                  </a:lnTo>
                  <a:lnTo>
                    <a:pt x="42" y="13"/>
                  </a:lnTo>
                  <a:lnTo>
                    <a:pt x="16" y="13"/>
                  </a:lnTo>
                  <a:lnTo>
                    <a:pt x="16" y="27"/>
                  </a:lnTo>
                  <a:lnTo>
                    <a:pt x="42" y="27"/>
                  </a:lnTo>
                  <a:lnTo>
                    <a:pt x="42" y="39"/>
                  </a:lnTo>
                  <a:lnTo>
                    <a:pt x="16" y="39"/>
                  </a:lnTo>
                  <a:lnTo>
                    <a:pt x="16" y="65"/>
                  </a:lnTo>
                  <a:lnTo>
                    <a:pt x="0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" name="Freeform 1445"/>
            <p:cNvSpPr>
              <a:spLocks noEditPoints="1"/>
            </p:cNvSpPr>
            <p:nvPr userDrawn="1"/>
          </p:nvSpPr>
          <p:spPr bwMode="auto">
            <a:xfrm>
              <a:off x="1046" y="330"/>
              <a:ext cx="16" cy="69"/>
            </a:xfrm>
            <a:custGeom>
              <a:avLst/>
              <a:gdLst/>
              <a:ahLst/>
              <a:cxnLst>
                <a:cxn ang="0">
                  <a:pos x="16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3"/>
                </a:cxn>
                <a:cxn ang="0">
                  <a:pos x="0" y="21"/>
                </a:cxn>
                <a:cxn ang="0">
                  <a:pos x="16" y="21"/>
                </a:cxn>
                <a:cxn ang="0">
                  <a:pos x="16" y="69"/>
                </a:cxn>
                <a:cxn ang="0">
                  <a:pos x="0" y="69"/>
                </a:cxn>
                <a:cxn ang="0">
                  <a:pos x="0" y="21"/>
                </a:cxn>
              </a:cxnLst>
              <a:rect l="0" t="0" r="r" b="b"/>
              <a:pathLst>
                <a:path w="16" h="69">
                  <a:moveTo>
                    <a:pt x="16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13"/>
                  </a:lnTo>
                  <a:close/>
                  <a:moveTo>
                    <a:pt x="0" y="21"/>
                  </a:moveTo>
                  <a:lnTo>
                    <a:pt x="16" y="21"/>
                  </a:lnTo>
                  <a:lnTo>
                    <a:pt x="16" y="69"/>
                  </a:lnTo>
                  <a:lnTo>
                    <a:pt x="0" y="69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" name="Freeform 1446"/>
            <p:cNvSpPr>
              <a:spLocks/>
            </p:cNvSpPr>
            <p:nvPr userDrawn="1"/>
          </p:nvSpPr>
          <p:spPr bwMode="auto">
            <a:xfrm>
              <a:off x="1072" y="349"/>
              <a:ext cx="52" cy="5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7" y="0"/>
                </a:cxn>
                <a:cxn ang="0">
                  <a:pos x="26" y="10"/>
                </a:cxn>
                <a:cxn ang="0">
                  <a:pos x="26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4" y="7"/>
                </a:cxn>
                <a:cxn ang="0">
                  <a:pos x="9" y="14"/>
                </a:cxn>
                <a:cxn ang="0">
                  <a:pos x="9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6" h="25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0" y="2"/>
                    <a:pt x="13" y="0"/>
                    <a:pt x="17" y="0"/>
                  </a:cubicBezTo>
                  <a:cubicBezTo>
                    <a:pt x="23" y="0"/>
                    <a:pt x="26" y="5"/>
                    <a:pt x="26" y="1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6" y="7"/>
                    <a:pt x="14" y="7"/>
                  </a:cubicBezTo>
                  <a:cubicBezTo>
                    <a:pt x="10" y="7"/>
                    <a:pt x="9" y="9"/>
                    <a:pt x="9" y="1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5" name="Freeform 1447"/>
            <p:cNvSpPr>
              <a:spLocks noEditPoints="1"/>
            </p:cNvSpPr>
            <p:nvPr userDrawn="1"/>
          </p:nvSpPr>
          <p:spPr bwMode="auto">
            <a:xfrm>
              <a:off x="1130" y="349"/>
              <a:ext cx="48" cy="52"/>
            </a:xfrm>
            <a:custGeom>
              <a:avLst/>
              <a:gdLst/>
              <a:ahLst/>
              <a:cxnLst>
                <a:cxn ang="0">
                  <a:pos x="17" y="25"/>
                </a:cxn>
                <a:cxn ang="0">
                  <a:pos x="17" y="21"/>
                </a:cxn>
                <a:cxn ang="0">
                  <a:pos x="17" y="21"/>
                </a:cxn>
                <a:cxn ang="0">
                  <a:pos x="9" y="25"/>
                </a:cxn>
                <a:cxn ang="0">
                  <a:pos x="0" y="18"/>
                </a:cxn>
                <a:cxn ang="0">
                  <a:pos x="12" y="9"/>
                </a:cxn>
                <a:cxn ang="0">
                  <a:pos x="16" y="10"/>
                </a:cxn>
                <a:cxn ang="0">
                  <a:pos x="11" y="6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17" y="25"/>
                </a:cxn>
                <a:cxn ang="0">
                  <a:pos x="11" y="20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20"/>
                </a:cxn>
              </a:cxnLst>
              <a:rect l="0" t="0" r="r" b="b"/>
              <a:pathLst>
                <a:path w="24" h="25">
                  <a:moveTo>
                    <a:pt x="17" y="25"/>
                  </a:moveTo>
                  <a:cubicBezTo>
                    <a:pt x="17" y="23"/>
                    <a:pt x="17" y="22"/>
                    <a:pt x="17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5" y="24"/>
                    <a:pt x="12" y="25"/>
                    <a:pt x="9" y="25"/>
                  </a:cubicBezTo>
                  <a:cubicBezTo>
                    <a:pt x="4" y="25"/>
                    <a:pt x="0" y="23"/>
                    <a:pt x="0" y="18"/>
                  </a:cubicBezTo>
                  <a:cubicBezTo>
                    <a:pt x="0" y="10"/>
                    <a:pt x="8" y="9"/>
                    <a:pt x="12" y="9"/>
                  </a:cubicBezTo>
                  <a:cubicBezTo>
                    <a:pt x="14" y="9"/>
                    <a:pt x="15" y="10"/>
                    <a:pt x="16" y="10"/>
                  </a:cubicBezTo>
                  <a:cubicBezTo>
                    <a:pt x="16" y="7"/>
                    <a:pt x="14" y="6"/>
                    <a:pt x="11" y="6"/>
                  </a:cubicBezTo>
                  <a:cubicBezTo>
                    <a:pt x="8" y="6"/>
                    <a:pt x="6" y="6"/>
                    <a:pt x="3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19" y="0"/>
                    <a:pt x="24" y="3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4" y="23"/>
                    <a:pt x="24" y="25"/>
                  </a:cubicBezTo>
                  <a:lnTo>
                    <a:pt x="17" y="25"/>
                  </a:lnTo>
                  <a:close/>
                  <a:moveTo>
                    <a:pt x="11" y="20"/>
                  </a:moveTo>
                  <a:cubicBezTo>
                    <a:pt x="14" y="20"/>
                    <a:pt x="16" y="17"/>
                    <a:pt x="16" y="14"/>
                  </a:cubicBezTo>
                  <a:cubicBezTo>
                    <a:pt x="15" y="14"/>
                    <a:pt x="14" y="14"/>
                    <a:pt x="13" y="14"/>
                  </a:cubicBezTo>
                  <a:cubicBezTo>
                    <a:pt x="10" y="14"/>
                    <a:pt x="8" y="15"/>
                    <a:pt x="8" y="17"/>
                  </a:cubicBezTo>
                  <a:cubicBezTo>
                    <a:pt x="8" y="19"/>
                    <a:pt x="9" y="20"/>
                    <a:pt x="11" y="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6" name="Freeform 1448"/>
            <p:cNvSpPr>
              <a:spLocks/>
            </p:cNvSpPr>
            <p:nvPr userDrawn="1"/>
          </p:nvSpPr>
          <p:spPr bwMode="auto">
            <a:xfrm>
              <a:off x="1188" y="349"/>
              <a:ext cx="50" cy="5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1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10"/>
                </a:cxn>
                <a:cxn ang="0">
                  <a:pos x="25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5" h="25">
                  <a:moveTo>
                    <a:pt x="0" y="1"/>
                  </a:moveTo>
                  <a:cubicBezTo>
                    <a:pt x="7" y="1"/>
                    <a:pt x="7" y="1"/>
                    <a:pt x="7" y="1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2"/>
                    <a:pt x="12" y="0"/>
                    <a:pt x="16" y="0"/>
                  </a:cubicBezTo>
                  <a:cubicBezTo>
                    <a:pt x="23" y="0"/>
                    <a:pt x="25" y="5"/>
                    <a:pt x="25" y="1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7" name="Freeform 1449"/>
            <p:cNvSpPr>
              <a:spLocks/>
            </p:cNvSpPr>
            <p:nvPr userDrawn="1"/>
          </p:nvSpPr>
          <p:spPr bwMode="auto">
            <a:xfrm>
              <a:off x="1246" y="349"/>
              <a:ext cx="40" cy="52"/>
            </a:xfrm>
            <a:custGeom>
              <a:avLst/>
              <a:gdLst/>
              <a:ahLst/>
              <a:cxnLst>
                <a:cxn ang="0">
                  <a:pos x="19" y="8"/>
                </a:cxn>
                <a:cxn ang="0">
                  <a:pos x="14" y="6"/>
                </a:cxn>
                <a:cxn ang="0">
                  <a:pos x="8" y="13"/>
                </a:cxn>
                <a:cxn ang="0">
                  <a:pos x="15" y="19"/>
                </a:cxn>
                <a:cxn ang="0">
                  <a:pos x="20" y="18"/>
                </a:cxn>
                <a:cxn ang="0">
                  <a:pos x="20" y="24"/>
                </a:cxn>
                <a:cxn ang="0">
                  <a:pos x="13" y="25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20" y="1"/>
                </a:cxn>
                <a:cxn ang="0">
                  <a:pos x="19" y="8"/>
                </a:cxn>
              </a:cxnLst>
              <a:rect l="0" t="0" r="r" b="b"/>
              <a:pathLst>
                <a:path w="20" h="25">
                  <a:moveTo>
                    <a:pt x="19" y="8"/>
                  </a:moveTo>
                  <a:cubicBezTo>
                    <a:pt x="18" y="7"/>
                    <a:pt x="16" y="6"/>
                    <a:pt x="14" y="6"/>
                  </a:cubicBezTo>
                  <a:cubicBezTo>
                    <a:pt x="11" y="6"/>
                    <a:pt x="8" y="9"/>
                    <a:pt x="8" y="13"/>
                  </a:cubicBezTo>
                  <a:cubicBezTo>
                    <a:pt x="8" y="17"/>
                    <a:pt x="11" y="19"/>
                    <a:pt x="15" y="19"/>
                  </a:cubicBezTo>
                  <a:cubicBezTo>
                    <a:pt x="17" y="19"/>
                    <a:pt x="19" y="19"/>
                    <a:pt x="20" y="18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8" y="25"/>
                    <a:pt x="16" y="25"/>
                    <a:pt x="13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16" y="0"/>
                    <a:pt x="18" y="1"/>
                    <a:pt x="20" y="1"/>
                  </a:cubicBezTo>
                  <a:lnTo>
                    <a:pt x="19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8" name="Freeform 1450"/>
            <p:cNvSpPr>
              <a:spLocks noEditPoints="1"/>
            </p:cNvSpPr>
            <p:nvPr userDrawn="1"/>
          </p:nvSpPr>
          <p:spPr bwMode="auto">
            <a:xfrm>
              <a:off x="1290" y="349"/>
              <a:ext cx="50" cy="52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15" y="20"/>
                </a:cxn>
                <a:cxn ang="0">
                  <a:pos x="23" y="18"/>
                </a:cxn>
                <a:cxn ang="0">
                  <a:pos x="23" y="24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25" y="14"/>
                </a:cxn>
                <a:cxn ang="0">
                  <a:pos x="25" y="15"/>
                </a:cxn>
                <a:cxn ang="0">
                  <a:pos x="8" y="15"/>
                </a:cxn>
                <a:cxn ang="0">
                  <a:pos x="17" y="10"/>
                </a:cxn>
                <a:cxn ang="0">
                  <a:pos x="13" y="5"/>
                </a:cxn>
                <a:cxn ang="0">
                  <a:pos x="8" y="10"/>
                </a:cxn>
                <a:cxn ang="0">
                  <a:pos x="17" y="10"/>
                </a:cxn>
              </a:cxnLst>
              <a:rect l="0" t="0" r="r" b="b"/>
              <a:pathLst>
                <a:path w="25" h="25">
                  <a:moveTo>
                    <a:pt x="8" y="15"/>
                  </a:moveTo>
                  <a:cubicBezTo>
                    <a:pt x="9" y="18"/>
                    <a:pt x="11" y="20"/>
                    <a:pt x="15" y="20"/>
                  </a:cubicBezTo>
                  <a:cubicBezTo>
                    <a:pt x="18" y="20"/>
                    <a:pt x="20" y="19"/>
                    <a:pt x="23" y="18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0" y="25"/>
                    <a:pt x="17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5"/>
                    <a:pt x="5" y="0"/>
                    <a:pt x="13" y="0"/>
                  </a:cubicBezTo>
                  <a:cubicBezTo>
                    <a:pt x="22" y="0"/>
                    <a:pt x="25" y="6"/>
                    <a:pt x="25" y="14"/>
                  </a:cubicBezTo>
                  <a:cubicBezTo>
                    <a:pt x="25" y="15"/>
                    <a:pt x="25" y="15"/>
                    <a:pt x="25" y="15"/>
                  </a:cubicBezTo>
                  <a:lnTo>
                    <a:pt x="8" y="15"/>
                  </a:lnTo>
                  <a:close/>
                  <a:moveTo>
                    <a:pt x="17" y="10"/>
                  </a:moveTo>
                  <a:cubicBezTo>
                    <a:pt x="17" y="8"/>
                    <a:pt x="16" y="5"/>
                    <a:pt x="13" y="5"/>
                  </a:cubicBezTo>
                  <a:cubicBezTo>
                    <a:pt x="10" y="5"/>
                    <a:pt x="8" y="8"/>
                    <a:pt x="8" y="10"/>
                  </a:cubicBezTo>
                  <a:lnTo>
                    <a:pt x="17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9" name="Freeform 1451"/>
            <p:cNvSpPr>
              <a:spLocks/>
            </p:cNvSpPr>
            <p:nvPr userDrawn="1"/>
          </p:nvSpPr>
          <p:spPr bwMode="auto">
            <a:xfrm>
              <a:off x="1372" y="332"/>
              <a:ext cx="56" cy="68"/>
            </a:xfrm>
            <a:custGeom>
              <a:avLst/>
              <a:gdLst/>
              <a:ahLst/>
              <a:cxnLst>
                <a:cxn ang="0">
                  <a:pos x="28" y="32"/>
                </a:cxn>
                <a:cxn ang="0">
                  <a:pos x="19" y="33"/>
                </a:cxn>
                <a:cxn ang="0">
                  <a:pos x="0" y="17"/>
                </a:cxn>
                <a:cxn ang="0">
                  <a:pos x="19" y="0"/>
                </a:cxn>
                <a:cxn ang="0">
                  <a:pos x="28" y="2"/>
                </a:cxn>
                <a:cxn ang="0">
                  <a:pos x="27" y="9"/>
                </a:cxn>
                <a:cxn ang="0">
                  <a:pos x="19" y="6"/>
                </a:cxn>
                <a:cxn ang="0">
                  <a:pos x="9" y="17"/>
                </a:cxn>
                <a:cxn ang="0">
                  <a:pos x="20" y="27"/>
                </a:cxn>
                <a:cxn ang="0">
                  <a:pos x="28" y="25"/>
                </a:cxn>
                <a:cxn ang="0">
                  <a:pos x="28" y="32"/>
                </a:cxn>
              </a:cxnLst>
              <a:rect l="0" t="0" r="r" b="b"/>
              <a:pathLst>
                <a:path w="28" h="33">
                  <a:moveTo>
                    <a:pt x="28" y="32"/>
                  </a:moveTo>
                  <a:cubicBezTo>
                    <a:pt x="26" y="32"/>
                    <a:pt x="23" y="33"/>
                    <a:pt x="19" y="33"/>
                  </a:cubicBezTo>
                  <a:cubicBezTo>
                    <a:pt x="10" y="33"/>
                    <a:pt x="0" y="29"/>
                    <a:pt x="0" y="17"/>
                  </a:cubicBezTo>
                  <a:cubicBezTo>
                    <a:pt x="0" y="6"/>
                    <a:pt x="8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3" y="6"/>
                    <a:pt x="9" y="11"/>
                    <a:pt x="9" y="17"/>
                  </a:cubicBezTo>
                  <a:cubicBezTo>
                    <a:pt x="9" y="23"/>
                    <a:pt x="13" y="27"/>
                    <a:pt x="20" y="27"/>
                  </a:cubicBezTo>
                  <a:cubicBezTo>
                    <a:pt x="22" y="27"/>
                    <a:pt x="25" y="26"/>
                    <a:pt x="28" y="25"/>
                  </a:cubicBezTo>
                  <a:lnTo>
                    <a:pt x="28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0" name="Freeform 1452"/>
            <p:cNvSpPr>
              <a:spLocks noEditPoints="1"/>
            </p:cNvSpPr>
            <p:nvPr userDrawn="1"/>
          </p:nvSpPr>
          <p:spPr bwMode="auto">
            <a:xfrm>
              <a:off x="1432" y="349"/>
              <a:ext cx="57" cy="5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8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8" y="9"/>
                    <a:pt x="8" y="13"/>
                  </a:cubicBezTo>
                  <a:cubicBezTo>
                    <a:pt x="8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1" name="Freeform 1453"/>
            <p:cNvSpPr>
              <a:spLocks/>
            </p:cNvSpPr>
            <p:nvPr userDrawn="1"/>
          </p:nvSpPr>
          <p:spPr bwMode="auto">
            <a:xfrm>
              <a:off x="1495" y="349"/>
              <a:ext cx="34" cy="52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7"/>
                </a:cxn>
              </a:cxnLst>
              <a:rect l="0" t="0" r="r" b="b"/>
              <a:pathLst>
                <a:path w="17" h="25">
                  <a:moveTo>
                    <a:pt x="17" y="7"/>
                  </a:moveTo>
                  <a:cubicBezTo>
                    <a:pt x="16" y="7"/>
                    <a:pt x="15" y="7"/>
                    <a:pt x="14" y="7"/>
                  </a:cubicBezTo>
                  <a:cubicBezTo>
                    <a:pt x="10" y="7"/>
                    <a:pt x="8" y="10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2" name="Freeform 1454"/>
            <p:cNvSpPr>
              <a:spLocks noEditPoints="1"/>
            </p:cNvSpPr>
            <p:nvPr userDrawn="1"/>
          </p:nvSpPr>
          <p:spPr bwMode="auto">
            <a:xfrm>
              <a:off x="1535" y="349"/>
              <a:ext cx="52" cy="6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7" y="0"/>
                </a:cxn>
                <a:cxn ang="0">
                  <a:pos x="27" y="12"/>
                </a:cxn>
                <a:cxn ang="0">
                  <a:pos x="16" y="25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8" y="34"/>
                </a:cxn>
                <a:cxn ang="0">
                  <a:pos x="0" y="34"/>
                </a:cxn>
                <a:cxn ang="0">
                  <a:pos x="0" y="1"/>
                </a:cxn>
                <a:cxn ang="0">
                  <a:pos x="13" y="6"/>
                </a:cxn>
                <a:cxn ang="0">
                  <a:pos x="8" y="13"/>
                </a:cxn>
                <a:cxn ang="0">
                  <a:pos x="13" y="19"/>
                </a:cxn>
                <a:cxn ang="0">
                  <a:pos x="18" y="12"/>
                </a:cxn>
                <a:cxn ang="0">
                  <a:pos x="13" y="6"/>
                </a:cxn>
              </a:cxnLst>
              <a:rect l="0" t="0" r="r" b="b"/>
              <a:pathLst>
                <a:path w="27" h="34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3" y="0"/>
                    <a:pt x="27" y="6"/>
                    <a:pt x="27" y="12"/>
                  </a:cubicBezTo>
                  <a:cubicBezTo>
                    <a:pt x="27" y="19"/>
                    <a:pt x="23" y="25"/>
                    <a:pt x="16" y="25"/>
                  </a:cubicBezTo>
                  <a:cubicBezTo>
                    <a:pt x="13" y="25"/>
                    <a:pt x="10" y="24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0" y="34"/>
                    <a:pt x="0" y="34"/>
                    <a:pt x="0" y="34"/>
                  </a:cubicBezTo>
                  <a:lnTo>
                    <a:pt x="0" y="1"/>
                  </a:lnTo>
                  <a:close/>
                  <a:moveTo>
                    <a:pt x="13" y="6"/>
                  </a:moveTo>
                  <a:cubicBezTo>
                    <a:pt x="10" y="6"/>
                    <a:pt x="8" y="9"/>
                    <a:pt x="8" y="13"/>
                  </a:cubicBezTo>
                  <a:cubicBezTo>
                    <a:pt x="8" y="16"/>
                    <a:pt x="11" y="19"/>
                    <a:pt x="13" y="19"/>
                  </a:cubicBezTo>
                  <a:cubicBezTo>
                    <a:pt x="16" y="19"/>
                    <a:pt x="18" y="16"/>
                    <a:pt x="18" y="12"/>
                  </a:cubicBezTo>
                  <a:cubicBezTo>
                    <a:pt x="18" y="9"/>
                    <a:pt x="17" y="6"/>
                    <a:pt x="13" y="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3" name="Freeform 1455"/>
            <p:cNvSpPr>
              <a:spLocks noEditPoints="1"/>
            </p:cNvSpPr>
            <p:nvPr userDrawn="1"/>
          </p:nvSpPr>
          <p:spPr bwMode="auto">
            <a:xfrm>
              <a:off x="1593" y="349"/>
              <a:ext cx="56" cy="5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9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9" y="9"/>
                    <a:pt x="9" y="13"/>
                  </a:cubicBezTo>
                  <a:cubicBezTo>
                    <a:pt x="9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4" name="Freeform 1456"/>
            <p:cNvSpPr>
              <a:spLocks/>
            </p:cNvSpPr>
            <p:nvPr userDrawn="1"/>
          </p:nvSpPr>
          <p:spPr bwMode="auto">
            <a:xfrm>
              <a:off x="1655" y="349"/>
              <a:ext cx="36" cy="52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5" y="7"/>
                </a:cxn>
                <a:cxn ang="0">
                  <a:pos x="9" y="14"/>
                </a:cxn>
                <a:cxn ang="0">
                  <a:pos x="9" y="25"/>
                </a:cxn>
                <a:cxn ang="0">
                  <a:pos x="0" y="25"/>
                </a:cxn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17" y="7"/>
                </a:cxn>
              </a:cxnLst>
              <a:rect l="0" t="0" r="r" b="b"/>
              <a:pathLst>
                <a:path w="18" h="25">
                  <a:moveTo>
                    <a:pt x="17" y="7"/>
                  </a:moveTo>
                  <a:cubicBezTo>
                    <a:pt x="16" y="7"/>
                    <a:pt x="16" y="7"/>
                    <a:pt x="15" y="7"/>
                  </a:cubicBezTo>
                  <a:cubicBezTo>
                    <a:pt x="11" y="7"/>
                    <a:pt x="9" y="10"/>
                    <a:pt x="9" y="1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8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5" name="Freeform 1457"/>
            <p:cNvSpPr>
              <a:spLocks noEditPoints="1"/>
            </p:cNvSpPr>
            <p:nvPr userDrawn="1"/>
          </p:nvSpPr>
          <p:spPr bwMode="auto">
            <a:xfrm>
              <a:off x="1693" y="349"/>
              <a:ext cx="48" cy="52"/>
            </a:xfrm>
            <a:custGeom>
              <a:avLst/>
              <a:gdLst/>
              <a:ahLst/>
              <a:cxnLst>
                <a:cxn ang="0">
                  <a:pos x="17" y="25"/>
                </a:cxn>
                <a:cxn ang="0">
                  <a:pos x="17" y="21"/>
                </a:cxn>
                <a:cxn ang="0">
                  <a:pos x="16" y="21"/>
                </a:cxn>
                <a:cxn ang="0">
                  <a:pos x="9" y="25"/>
                </a:cxn>
                <a:cxn ang="0">
                  <a:pos x="0" y="18"/>
                </a:cxn>
                <a:cxn ang="0">
                  <a:pos x="12" y="9"/>
                </a:cxn>
                <a:cxn ang="0">
                  <a:pos x="16" y="10"/>
                </a:cxn>
                <a:cxn ang="0">
                  <a:pos x="11" y="6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17" y="25"/>
                </a:cxn>
                <a:cxn ang="0">
                  <a:pos x="11" y="20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20"/>
                </a:cxn>
              </a:cxnLst>
              <a:rect l="0" t="0" r="r" b="b"/>
              <a:pathLst>
                <a:path w="24" h="25">
                  <a:moveTo>
                    <a:pt x="17" y="25"/>
                  </a:moveTo>
                  <a:cubicBezTo>
                    <a:pt x="17" y="23"/>
                    <a:pt x="17" y="22"/>
                    <a:pt x="17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5" y="24"/>
                    <a:pt x="12" y="25"/>
                    <a:pt x="9" y="25"/>
                  </a:cubicBezTo>
                  <a:cubicBezTo>
                    <a:pt x="4" y="25"/>
                    <a:pt x="0" y="23"/>
                    <a:pt x="0" y="18"/>
                  </a:cubicBezTo>
                  <a:cubicBezTo>
                    <a:pt x="0" y="10"/>
                    <a:pt x="8" y="9"/>
                    <a:pt x="12" y="9"/>
                  </a:cubicBezTo>
                  <a:cubicBezTo>
                    <a:pt x="14" y="9"/>
                    <a:pt x="15" y="10"/>
                    <a:pt x="16" y="10"/>
                  </a:cubicBezTo>
                  <a:cubicBezTo>
                    <a:pt x="16" y="7"/>
                    <a:pt x="14" y="6"/>
                    <a:pt x="11" y="6"/>
                  </a:cubicBezTo>
                  <a:cubicBezTo>
                    <a:pt x="8" y="6"/>
                    <a:pt x="5" y="6"/>
                    <a:pt x="3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19" y="0"/>
                    <a:pt x="24" y="3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4" y="23"/>
                    <a:pt x="24" y="25"/>
                  </a:cubicBezTo>
                  <a:lnTo>
                    <a:pt x="17" y="25"/>
                  </a:lnTo>
                  <a:close/>
                  <a:moveTo>
                    <a:pt x="11" y="20"/>
                  </a:moveTo>
                  <a:cubicBezTo>
                    <a:pt x="14" y="20"/>
                    <a:pt x="16" y="17"/>
                    <a:pt x="16" y="14"/>
                  </a:cubicBezTo>
                  <a:cubicBezTo>
                    <a:pt x="15" y="14"/>
                    <a:pt x="14" y="14"/>
                    <a:pt x="13" y="14"/>
                  </a:cubicBezTo>
                  <a:cubicBezTo>
                    <a:pt x="10" y="14"/>
                    <a:pt x="8" y="15"/>
                    <a:pt x="8" y="17"/>
                  </a:cubicBezTo>
                  <a:cubicBezTo>
                    <a:pt x="8" y="19"/>
                    <a:pt x="9" y="20"/>
                    <a:pt x="11" y="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6" name="Freeform 1458"/>
            <p:cNvSpPr>
              <a:spLocks/>
            </p:cNvSpPr>
            <p:nvPr userDrawn="1"/>
          </p:nvSpPr>
          <p:spPr bwMode="auto">
            <a:xfrm>
              <a:off x="1747" y="334"/>
              <a:ext cx="38" cy="6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8"/>
                </a:cxn>
                <a:cxn ang="0">
                  <a:pos x="4" y="2"/>
                </a:cxn>
                <a:cxn ang="0">
                  <a:pos x="12" y="0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13"/>
                </a:cxn>
                <a:cxn ang="0">
                  <a:pos x="12" y="13"/>
                </a:cxn>
                <a:cxn ang="0">
                  <a:pos x="12" y="22"/>
                </a:cxn>
                <a:cxn ang="0">
                  <a:pos x="16" y="27"/>
                </a:cxn>
                <a:cxn ang="0">
                  <a:pos x="18" y="26"/>
                </a:cxn>
                <a:cxn ang="0">
                  <a:pos x="19" y="32"/>
                </a:cxn>
                <a:cxn ang="0">
                  <a:pos x="13" y="32"/>
                </a:cxn>
                <a:cxn ang="0">
                  <a:pos x="4" y="23"/>
                </a:cxn>
                <a:cxn ang="0">
                  <a:pos x="4" y="13"/>
                </a:cxn>
                <a:cxn ang="0">
                  <a:pos x="0" y="13"/>
                </a:cxn>
                <a:cxn ang="0">
                  <a:pos x="0" y="8"/>
                </a:cxn>
              </a:cxnLst>
              <a:rect l="0" t="0" r="r" b="b"/>
              <a:pathLst>
                <a:path w="19" h="32">
                  <a:moveTo>
                    <a:pt x="0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5"/>
                    <a:pt x="13" y="27"/>
                    <a:pt x="16" y="27"/>
                  </a:cubicBezTo>
                  <a:cubicBezTo>
                    <a:pt x="17" y="27"/>
                    <a:pt x="17" y="26"/>
                    <a:pt x="18" y="26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7" y="32"/>
                    <a:pt x="15" y="32"/>
                    <a:pt x="13" y="32"/>
                  </a:cubicBezTo>
                  <a:cubicBezTo>
                    <a:pt x="6" y="32"/>
                    <a:pt x="4" y="29"/>
                    <a:pt x="4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7" name="Freeform 1459"/>
            <p:cNvSpPr>
              <a:spLocks noEditPoints="1"/>
            </p:cNvSpPr>
            <p:nvPr userDrawn="1"/>
          </p:nvSpPr>
          <p:spPr bwMode="auto">
            <a:xfrm>
              <a:off x="1791" y="330"/>
              <a:ext cx="18" cy="69"/>
            </a:xfrm>
            <a:custGeom>
              <a:avLst/>
              <a:gdLst/>
              <a:ahLst/>
              <a:cxnLst>
                <a:cxn ang="0">
                  <a:pos x="18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18" y="13"/>
                </a:cxn>
                <a:cxn ang="0">
                  <a:pos x="0" y="21"/>
                </a:cxn>
                <a:cxn ang="0">
                  <a:pos x="18" y="21"/>
                </a:cxn>
                <a:cxn ang="0">
                  <a:pos x="18" y="69"/>
                </a:cxn>
                <a:cxn ang="0">
                  <a:pos x="0" y="69"/>
                </a:cxn>
                <a:cxn ang="0">
                  <a:pos x="0" y="21"/>
                </a:cxn>
              </a:cxnLst>
              <a:rect l="0" t="0" r="r" b="b"/>
              <a:pathLst>
                <a:path w="18" h="69">
                  <a:moveTo>
                    <a:pt x="18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3"/>
                  </a:lnTo>
                  <a:close/>
                  <a:moveTo>
                    <a:pt x="0" y="21"/>
                  </a:moveTo>
                  <a:lnTo>
                    <a:pt x="18" y="21"/>
                  </a:lnTo>
                  <a:lnTo>
                    <a:pt x="18" y="69"/>
                  </a:lnTo>
                  <a:lnTo>
                    <a:pt x="0" y="69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8" name="Freeform 1460"/>
            <p:cNvSpPr>
              <a:spLocks noEditPoints="1"/>
            </p:cNvSpPr>
            <p:nvPr userDrawn="1"/>
          </p:nvSpPr>
          <p:spPr bwMode="auto">
            <a:xfrm>
              <a:off x="1817" y="349"/>
              <a:ext cx="56" cy="5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9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9" y="9"/>
                    <a:pt x="9" y="13"/>
                  </a:cubicBezTo>
                  <a:cubicBezTo>
                    <a:pt x="9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39" name="Freeform 1461"/>
            <p:cNvSpPr>
              <a:spLocks/>
            </p:cNvSpPr>
            <p:nvPr userDrawn="1"/>
          </p:nvSpPr>
          <p:spPr bwMode="auto">
            <a:xfrm>
              <a:off x="1879" y="349"/>
              <a:ext cx="52" cy="5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6" y="0"/>
                </a:cxn>
                <a:cxn ang="0">
                  <a:pos x="26" y="10"/>
                </a:cxn>
                <a:cxn ang="0">
                  <a:pos x="26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6" h="25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3" y="0"/>
                    <a:pt x="16" y="0"/>
                  </a:cubicBezTo>
                  <a:cubicBezTo>
                    <a:pt x="23" y="0"/>
                    <a:pt x="26" y="5"/>
                    <a:pt x="26" y="1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6" y="7"/>
                    <a:pt x="14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0" name="Freeform 1462"/>
            <p:cNvSpPr>
              <a:spLocks/>
            </p:cNvSpPr>
            <p:nvPr userDrawn="1"/>
          </p:nvSpPr>
          <p:spPr bwMode="auto">
            <a:xfrm>
              <a:off x="990" y="425"/>
              <a:ext cx="48" cy="38"/>
            </a:xfrm>
            <a:custGeom>
              <a:avLst/>
              <a:gdLst/>
              <a:ahLst/>
              <a:cxnLst>
                <a:cxn ang="0">
                  <a:pos x="38" y="38"/>
                </a:cxn>
                <a:cxn ang="0">
                  <a:pos x="34" y="38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6" y="38"/>
                </a:cxn>
                <a:cxn ang="0">
                  <a:pos x="10" y="38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6" y="0"/>
                </a:cxn>
                <a:cxn ang="0">
                  <a:pos x="48" y="0"/>
                </a:cxn>
                <a:cxn ang="0">
                  <a:pos x="38" y="38"/>
                </a:cxn>
              </a:cxnLst>
              <a:rect l="0" t="0" r="r" b="b"/>
              <a:pathLst>
                <a:path w="48" h="38">
                  <a:moveTo>
                    <a:pt x="38" y="38"/>
                  </a:moveTo>
                  <a:lnTo>
                    <a:pt x="34" y="38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6" y="38"/>
                  </a:lnTo>
                  <a:lnTo>
                    <a:pt x="1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1" name="Freeform 1463"/>
            <p:cNvSpPr>
              <a:spLocks noEditPoints="1"/>
            </p:cNvSpPr>
            <p:nvPr userDrawn="1"/>
          </p:nvSpPr>
          <p:spPr bwMode="auto">
            <a:xfrm>
              <a:off x="1040" y="435"/>
              <a:ext cx="24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6" y="13"/>
                </a:cxn>
                <a:cxn ang="0">
                  <a:pos x="11" y="7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</a:cxnLst>
              <a:rect l="0" t="0" r="r" b="b"/>
              <a:pathLst>
                <a:path w="12" h="14">
                  <a:moveTo>
                    <a:pt x="6" y="0"/>
                  </a:move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lose/>
                  <a:moveTo>
                    <a:pt x="6" y="13"/>
                  </a:moveTo>
                  <a:cubicBezTo>
                    <a:pt x="9" y="13"/>
                    <a:pt x="11" y="10"/>
                    <a:pt x="11" y="7"/>
                  </a:cubicBezTo>
                  <a:cubicBezTo>
                    <a:pt x="11" y="4"/>
                    <a:pt x="9" y="1"/>
                    <a:pt x="6" y="1"/>
                  </a:cubicBezTo>
                  <a:cubicBezTo>
                    <a:pt x="3" y="1"/>
                    <a:pt x="2" y="4"/>
                    <a:pt x="2" y="7"/>
                  </a:cubicBezTo>
                  <a:cubicBezTo>
                    <a:pt x="2" y="10"/>
                    <a:pt x="3" y="13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2" name="Freeform 1464"/>
            <p:cNvSpPr>
              <a:spLocks/>
            </p:cNvSpPr>
            <p:nvPr userDrawn="1"/>
          </p:nvSpPr>
          <p:spPr bwMode="auto">
            <a:xfrm>
              <a:off x="1070" y="435"/>
              <a:ext cx="1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3" y="2"/>
                    <a:pt x="2" y="5"/>
                    <a:pt x="2" y="7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3" name="Rectangle 1465"/>
            <p:cNvSpPr>
              <a:spLocks noChangeArrowheads="1"/>
            </p:cNvSpPr>
            <p:nvPr userDrawn="1"/>
          </p:nvSpPr>
          <p:spPr bwMode="auto">
            <a:xfrm>
              <a:off x="1088" y="423"/>
              <a:ext cx="2" cy="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4" name="Freeform 1466"/>
            <p:cNvSpPr>
              <a:spLocks noEditPoints="1"/>
            </p:cNvSpPr>
            <p:nvPr userDrawn="1"/>
          </p:nvSpPr>
          <p:spPr bwMode="auto">
            <a:xfrm>
              <a:off x="1096" y="423"/>
              <a:ext cx="24" cy="40"/>
            </a:xfrm>
            <a:custGeom>
              <a:avLst/>
              <a:gdLst/>
              <a:ahLst/>
              <a:cxnLst>
                <a:cxn ang="0">
                  <a:pos x="12" y="20"/>
                </a:cxn>
                <a:cxn ang="0">
                  <a:pos x="10" y="20"/>
                </a:cxn>
                <a:cxn ang="0">
                  <a:pos x="10" y="17"/>
                </a:cxn>
                <a:cxn ang="0">
                  <a:pos x="10" y="17"/>
                </a:cxn>
                <a:cxn ang="0">
                  <a:pos x="6" y="20"/>
                </a:cxn>
                <a:cxn ang="0">
                  <a:pos x="0" y="13"/>
                </a:cxn>
                <a:cxn ang="0">
                  <a:pos x="6" y="6"/>
                </a:cxn>
                <a:cxn ang="0">
                  <a:pos x="10" y="9"/>
                </a:cxn>
                <a:cxn ang="0">
                  <a:pos x="10" y="9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0"/>
                </a:cxn>
                <a:cxn ang="0">
                  <a:pos x="6" y="19"/>
                </a:cxn>
                <a:cxn ang="0">
                  <a:pos x="10" y="13"/>
                </a:cxn>
                <a:cxn ang="0">
                  <a:pos x="6" y="7"/>
                </a:cxn>
                <a:cxn ang="0">
                  <a:pos x="2" y="13"/>
                </a:cxn>
                <a:cxn ang="0">
                  <a:pos x="6" y="19"/>
                </a:cxn>
              </a:cxnLst>
              <a:rect l="0" t="0" r="r" b="b"/>
              <a:pathLst>
                <a:path w="12" h="20">
                  <a:moveTo>
                    <a:pt x="12" y="20"/>
                  </a:moveTo>
                  <a:cubicBezTo>
                    <a:pt x="10" y="20"/>
                    <a:pt x="10" y="20"/>
                    <a:pt x="10" y="20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9"/>
                    <a:pt x="8" y="20"/>
                    <a:pt x="6" y="20"/>
                  </a:cubicBezTo>
                  <a:cubicBezTo>
                    <a:pt x="2" y="20"/>
                    <a:pt x="0" y="17"/>
                    <a:pt x="0" y="13"/>
                  </a:cubicBezTo>
                  <a:cubicBezTo>
                    <a:pt x="0" y="9"/>
                    <a:pt x="2" y="6"/>
                    <a:pt x="6" y="6"/>
                  </a:cubicBezTo>
                  <a:cubicBezTo>
                    <a:pt x="8" y="6"/>
                    <a:pt x="10" y="8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20"/>
                  </a:lnTo>
                  <a:close/>
                  <a:moveTo>
                    <a:pt x="6" y="19"/>
                  </a:moveTo>
                  <a:cubicBezTo>
                    <a:pt x="9" y="19"/>
                    <a:pt x="10" y="15"/>
                    <a:pt x="10" y="13"/>
                  </a:cubicBezTo>
                  <a:cubicBezTo>
                    <a:pt x="10" y="11"/>
                    <a:pt x="9" y="7"/>
                    <a:pt x="6" y="7"/>
                  </a:cubicBezTo>
                  <a:cubicBezTo>
                    <a:pt x="3" y="7"/>
                    <a:pt x="2" y="10"/>
                    <a:pt x="2" y="13"/>
                  </a:cubicBezTo>
                  <a:cubicBezTo>
                    <a:pt x="2" y="16"/>
                    <a:pt x="3" y="19"/>
                    <a:pt x="6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5" name="Freeform 1467"/>
            <p:cNvSpPr>
              <a:spLocks noEditPoints="1"/>
            </p:cNvSpPr>
            <p:nvPr userDrawn="1"/>
          </p:nvSpPr>
          <p:spPr bwMode="auto">
            <a:xfrm>
              <a:off x="1140" y="425"/>
              <a:ext cx="22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7" y="9"/>
                </a:cxn>
                <a:cxn ang="0">
                  <a:pos x="7" y="9"/>
                </a:cxn>
                <a:cxn ang="0">
                  <a:pos x="11" y="13"/>
                </a:cxn>
                <a:cxn ang="0">
                  <a:pos x="4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2" y="17"/>
                </a:cxn>
                <a:cxn ang="0">
                  <a:pos x="4" y="17"/>
                </a:cxn>
                <a:cxn ang="0">
                  <a:pos x="9" y="13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2" y="17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9" y="5"/>
                </a:cxn>
                <a:cxn ang="0">
                  <a:pos x="5" y="2"/>
                </a:cxn>
                <a:cxn ang="0">
                  <a:pos x="2" y="2"/>
                </a:cxn>
                <a:cxn ang="0">
                  <a:pos x="2" y="8"/>
                </a:cxn>
              </a:cxnLst>
              <a:rect l="0" t="0" r="r" b="b"/>
              <a:pathLst>
                <a:path w="11" h="19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8" y="0"/>
                    <a:pt x="10" y="1"/>
                    <a:pt x="10" y="5"/>
                  </a:cubicBezTo>
                  <a:cubicBezTo>
                    <a:pt x="10" y="7"/>
                    <a:pt x="9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9" y="9"/>
                    <a:pt x="11" y="11"/>
                    <a:pt x="11" y="13"/>
                  </a:cubicBezTo>
                  <a:cubicBezTo>
                    <a:pt x="11" y="17"/>
                    <a:pt x="8" y="19"/>
                    <a:pt x="4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0"/>
                  </a:lnTo>
                  <a:close/>
                  <a:moveTo>
                    <a:pt x="2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6" y="17"/>
                    <a:pt x="9" y="16"/>
                    <a:pt x="9" y="13"/>
                  </a:cubicBezTo>
                  <a:cubicBezTo>
                    <a:pt x="9" y="10"/>
                    <a:pt x="6" y="10"/>
                    <a:pt x="4" y="10"/>
                  </a:cubicBezTo>
                  <a:cubicBezTo>
                    <a:pt x="2" y="10"/>
                    <a:pt x="2" y="10"/>
                    <a:pt x="2" y="10"/>
                  </a:cubicBezTo>
                  <a:lnTo>
                    <a:pt x="2" y="17"/>
                  </a:lnTo>
                  <a:close/>
                  <a:moveTo>
                    <a:pt x="2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8"/>
                    <a:pt x="9" y="8"/>
                    <a:pt x="9" y="5"/>
                  </a:cubicBezTo>
                  <a:cubicBezTo>
                    <a:pt x="9" y="2"/>
                    <a:pt x="6" y="2"/>
                    <a:pt x="5" y="2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6" name="Freeform 1468"/>
            <p:cNvSpPr>
              <a:spLocks noEditPoints="1"/>
            </p:cNvSpPr>
            <p:nvPr userDrawn="1"/>
          </p:nvSpPr>
          <p:spPr bwMode="auto">
            <a:xfrm>
              <a:off x="1168" y="435"/>
              <a:ext cx="20" cy="28"/>
            </a:xfrm>
            <a:custGeom>
              <a:avLst/>
              <a:gdLst/>
              <a:ahLst/>
              <a:cxnLst>
                <a:cxn ang="0">
                  <a:pos x="8" y="11"/>
                </a:cxn>
                <a:cxn ang="0">
                  <a:pos x="8" y="11"/>
                </a:cxn>
                <a:cxn ang="0">
                  <a:pos x="4" y="14"/>
                </a:cxn>
                <a:cxn ang="0">
                  <a:pos x="0" y="10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5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10" y="11"/>
                </a:cxn>
                <a:cxn ang="0">
                  <a:pos x="10" y="14"/>
                </a:cxn>
                <a:cxn ang="0">
                  <a:pos x="8" y="14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8" y="7"/>
                </a:cxn>
                <a:cxn ang="0">
                  <a:pos x="1" y="10"/>
                </a:cxn>
                <a:cxn ang="0">
                  <a:pos x="4" y="13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10" h="14">
                  <a:moveTo>
                    <a:pt x="8" y="11"/>
                  </a:moveTo>
                  <a:cubicBezTo>
                    <a:pt x="8" y="11"/>
                    <a:pt x="8" y="11"/>
                    <a:pt x="8" y="11"/>
                  </a:cubicBezTo>
                  <a:cubicBezTo>
                    <a:pt x="7" y="13"/>
                    <a:pt x="6" y="14"/>
                    <a:pt x="4" y="14"/>
                  </a:cubicBezTo>
                  <a:cubicBezTo>
                    <a:pt x="0" y="14"/>
                    <a:pt x="0" y="11"/>
                    <a:pt x="0" y="10"/>
                  </a:cubicBezTo>
                  <a:cubicBezTo>
                    <a:pt x="0" y="6"/>
                    <a:pt x="4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3"/>
                    <a:pt x="7" y="1"/>
                    <a:pt x="5" y="1"/>
                  </a:cubicBezTo>
                  <a:cubicBezTo>
                    <a:pt x="4" y="1"/>
                    <a:pt x="2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4" y="0"/>
                    <a:pt x="5" y="0"/>
                  </a:cubicBezTo>
                  <a:cubicBezTo>
                    <a:pt x="8" y="0"/>
                    <a:pt x="10" y="1"/>
                    <a:pt x="10" y="5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2"/>
                    <a:pt x="10" y="13"/>
                    <a:pt x="10" y="14"/>
                  </a:cubicBezTo>
                  <a:cubicBezTo>
                    <a:pt x="8" y="14"/>
                    <a:pt x="8" y="14"/>
                    <a:pt x="8" y="14"/>
                  </a:cubicBezTo>
                  <a:lnTo>
                    <a:pt x="8" y="11"/>
                  </a:lnTo>
                  <a:close/>
                  <a:moveTo>
                    <a:pt x="8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5" y="7"/>
                    <a:pt x="1" y="7"/>
                    <a:pt x="1" y="10"/>
                  </a:cubicBezTo>
                  <a:cubicBezTo>
                    <a:pt x="1" y="12"/>
                    <a:pt x="3" y="13"/>
                    <a:pt x="4" y="13"/>
                  </a:cubicBezTo>
                  <a:cubicBezTo>
                    <a:pt x="8" y="13"/>
                    <a:pt x="8" y="9"/>
                    <a:pt x="8" y="8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7" name="Freeform 1469"/>
            <p:cNvSpPr>
              <a:spLocks/>
            </p:cNvSpPr>
            <p:nvPr userDrawn="1"/>
          </p:nvSpPr>
          <p:spPr bwMode="auto">
            <a:xfrm>
              <a:off x="1194" y="435"/>
              <a:ext cx="2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6" y="0"/>
                </a:cxn>
                <a:cxn ang="0">
                  <a:pos x="11" y="5"/>
                </a:cxn>
                <a:cxn ang="0">
                  <a:pos x="11" y="14"/>
                </a:cxn>
                <a:cxn ang="0">
                  <a:pos x="9" y="14"/>
                </a:cxn>
                <a:cxn ang="0">
                  <a:pos x="9" y="6"/>
                </a:cxn>
                <a:cxn ang="0">
                  <a:pos x="6" y="1"/>
                </a:cxn>
                <a:cxn ang="0">
                  <a:pos x="2" y="6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11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6" y="0"/>
                  </a:cubicBezTo>
                  <a:cubicBezTo>
                    <a:pt x="9" y="0"/>
                    <a:pt x="11" y="2"/>
                    <a:pt x="11" y="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3"/>
                    <a:pt x="8" y="1"/>
                    <a:pt x="6" y="1"/>
                  </a:cubicBezTo>
                  <a:cubicBezTo>
                    <a:pt x="3" y="1"/>
                    <a:pt x="2" y="4"/>
                    <a:pt x="2" y="6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8" name="Freeform 1470"/>
            <p:cNvSpPr>
              <a:spLocks/>
            </p:cNvSpPr>
            <p:nvPr userDrawn="1"/>
          </p:nvSpPr>
          <p:spPr bwMode="auto">
            <a:xfrm>
              <a:off x="1224" y="423"/>
              <a:ext cx="2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4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20" y="40"/>
                </a:cxn>
                <a:cxn ang="0">
                  <a:pos x="16" y="40"/>
                </a:cxn>
                <a:cxn ang="0">
                  <a:pos x="2" y="26"/>
                </a:cxn>
                <a:cxn ang="0">
                  <a:pos x="2" y="40"/>
                </a:cxn>
                <a:cxn ang="0">
                  <a:pos x="0" y="40"/>
                </a:cxn>
                <a:cxn ang="0">
                  <a:pos x="0" y="0"/>
                </a:cxn>
              </a:cxnLst>
              <a:rect l="0" t="0" r="r" b="b"/>
              <a:pathLst>
                <a:path w="20" h="40">
                  <a:moveTo>
                    <a:pt x="0" y="0"/>
                  </a:moveTo>
                  <a:lnTo>
                    <a:pt x="2" y="0"/>
                  </a:lnTo>
                  <a:lnTo>
                    <a:pt x="2" y="24"/>
                  </a:lnTo>
                  <a:lnTo>
                    <a:pt x="14" y="12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20" y="40"/>
                  </a:lnTo>
                  <a:lnTo>
                    <a:pt x="16" y="40"/>
                  </a:lnTo>
                  <a:lnTo>
                    <a:pt x="2" y="26"/>
                  </a:lnTo>
                  <a:lnTo>
                    <a:pt x="2" y="40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49" name="Freeform 1471"/>
            <p:cNvSpPr>
              <a:spLocks/>
            </p:cNvSpPr>
            <p:nvPr userDrawn="1"/>
          </p:nvSpPr>
          <p:spPr bwMode="auto">
            <a:xfrm>
              <a:off x="1262" y="425"/>
              <a:ext cx="30" cy="38"/>
            </a:xfrm>
            <a:custGeom>
              <a:avLst/>
              <a:gdLst/>
              <a:ahLst/>
              <a:cxnLst>
                <a:cxn ang="0">
                  <a:pos x="13" y="10"/>
                </a:cxn>
                <a:cxn ang="0">
                  <a:pos x="9" y="10"/>
                </a:cxn>
                <a:cxn ang="0">
                  <a:pos x="9" y="9"/>
                </a:cxn>
                <a:cxn ang="0">
                  <a:pos x="15" y="9"/>
                </a:cxn>
                <a:cxn ang="0">
                  <a:pos x="15" y="18"/>
                </a:cxn>
                <a:cxn ang="0">
                  <a:pos x="9" y="19"/>
                </a:cxn>
                <a:cxn ang="0">
                  <a:pos x="0" y="9"/>
                </a:cxn>
                <a:cxn ang="0">
                  <a:pos x="9" y="0"/>
                </a:cxn>
                <a:cxn ang="0">
                  <a:pos x="14" y="1"/>
                </a:cxn>
                <a:cxn ang="0">
                  <a:pos x="14" y="3"/>
                </a:cxn>
                <a:cxn ang="0">
                  <a:pos x="9" y="2"/>
                </a:cxn>
                <a:cxn ang="0">
                  <a:pos x="2" y="9"/>
                </a:cxn>
                <a:cxn ang="0">
                  <a:pos x="9" y="17"/>
                </a:cxn>
                <a:cxn ang="0">
                  <a:pos x="13" y="17"/>
                </a:cxn>
                <a:cxn ang="0">
                  <a:pos x="13" y="10"/>
                </a:cxn>
              </a:cxnLst>
              <a:rect l="0" t="0" r="r" b="b"/>
              <a:pathLst>
                <a:path w="15" h="19">
                  <a:moveTo>
                    <a:pt x="13" y="10"/>
                  </a:moveTo>
                  <a:cubicBezTo>
                    <a:pt x="9" y="10"/>
                    <a:pt x="9" y="10"/>
                    <a:pt x="9" y="10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3" y="19"/>
                    <a:pt x="11" y="19"/>
                    <a:pt x="9" y="19"/>
                  </a:cubicBezTo>
                  <a:cubicBezTo>
                    <a:pt x="3" y="19"/>
                    <a:pt x="0" y="15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1" y="0"/>
                    <a:pt x="13" y="0"/>
                    <a:pt x="14" y="1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4" y="2"/>
                    <a:pt x="2" y="5"/>
                    <a:pt x="2" y="9"/>
                  </a:cubicBezTo>
                  <a:cubicBezTo>
                    <a:pt x="2" y="14"/>
                    <a:pt x="4" y="17"/>
                    <a:pt x="9" y="17"/>
                  </a:cubicBezTo>
                  <a:cubicBezTo>
                    <a:pt x="10" y="17"/>
                    <a:pt x="12" y="17"/>
                    <a:pt x="13" y="17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0" name="Freeform 1472"/>
            <p:cNvSpPr>
              <a:spLocks/>
            </p:cNvSpPr>
            <p:nvPr userDrawn="1"/>
          </p:nvSpPr>
          <p:spPr bwMode="auto">
            <a:xfrm>
              <a:off x="1300" y="435"/>
              <a:ext cx="1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5" y="0"/>
                    <a:pt x="6" y="0"/>
                    <a:pt x="6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5" y="2"/>
                    <a:pt x="5" y="2"/>
                  </a:cubicBezTo>
                  <a:cubicBezTo>
                    <a:pt x="2" y="2"/>
                    <a:pt x="2" y="5"/>
                    <a:pt x="2" y="7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1" name="Freeform 1473"/>
            <p:cNvSpPr>
              <a:spLocks noEditPoints="1"/>
            </p:cNvSpPr>
            <p:nvPr userDrawn="1"/>
          </p:nvSpPr>
          <p:spPr bwMode="auto">
            <a:xfrm>
              <a:off x="1314" y="435"/>
              <a:ext cx="24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6" y="13"/>
                </a:cxn>
                <a:cxn ang="0">
                  <a:pos x="10" y="7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</a:cxnLst>
              <a:rect l="0" t="0" r="r" b="b"/>
              <a:pathLst>
                <a:path w="12" h="14">
                  <a:moveTo>
                    <a:pt x="6" y="0"/>
                  </a:move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lose/>
                  <a:moveTo>
                    <a:pt x="6" y="13"/>
                  </a:moveTo>
                  <a:cubicBezTo>
                    <a:pt x="9" y="13"/>
                    <a:pt x="10" y="10"/>
                    <a:pt x="10" y="7"/>
                  </a:cubicBezTo>
                  <a:cubicBezTo>
                    <a:pt x="10" y="4"/>
                    <a:pt x="9" y="1"/>
                    <a:pt x="6" y="1"/>
                  </a:cubicBezTo>
                  <a:cubicBezTo>
                    <a:pt x="3" y="1"/>
                    <a:pt x="2" y="4"/>
                    <a:pt x="2" y="7"/>
                  </a:cubicBezTo>
                  <a:cubicBezTo>
                    <a:pt x="2" y="10"/>
                    <a:pt x="3" y="13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2" name="Freeform 1474"/>
            <p:cNvSpPr>
              <a:spLocks/>
            </p:cNvSpPr>
            <p:nvPr userDrawn="1"/>
          </p:nvSpPr>
          <p:spPr bwMode="auto">
            <a:xfrm>
              <a:off x="1344" y="435"/>
              <a:ext cx="20" cy="28"/>
            </a:xfrm>
            <a:custGeom>
              <a:avLst/>
              <a:gdLst/>
              <a:ahLst/>
              <a:cxnLst>
                <a:cxn ang="0">
                  <a:pos x="11" y="10"/>
                </a:cxn>
                <a:cxn ang="0">
                  <a:pos x="11" y="14"/>
                </a:cxn>
                <a:cxn ang="0">
                  <a:pos x="9" y="14"/>
                </a:cxn>
                <a:cxn ang="0">
                  <a:pos x="9" y="11"/>
                </a:cxn>
                <a:cxn ang="0">
                  <a:pos x="9" y="11"/>
                </a:cxn>
                <a:cxn ang="0">
                  <a:pos x="5" y="14"/>
                </a:cxn>
                <a:cxn ang="0">
                  <a:pos x="0" y="9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8"/>
                </a:cxn>
                <a:cxn ang="0">
                  <a:pos x="5" y="13"/>
                </a:cxn>
                <a:cxn ang="0">
                  <a:pos x="9" y="8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1" y="10"/>
                </a:cxn>
              </a:cxnLst>
              <a:rect l="0" t="0" r="r" b="b"/>
              <a:pathLst>
                <a:path w="11" h="14">
                  <a:moveTo>
                    <a:pt x="11" y="10"/>
                  </a:moveTo>
                  <a:cubicBezTo>
                    <a:pt x="11" y="11"/>
                    <a:pt x="11" y="13"/>
                    <a:pt x="11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12"/>
                    <a:pt x="7" y="14"/>
                    <a:pt x="5" y="14"/>
                  </a:cubicBezTo>
                  <a:cubicBezTo>
                    <a:pt x="1" y="14"/>
                    <a:pt x="0" y="12"/>
                    <a:pt x="0" y="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11"/>
                    <a:pt x="3" y="13"/>
                    <a:pt x="5" y="13"/>
                  </a:cubicBezTo>
                  <a:cubicBezTo>
                    <a:pt x="8" y="13"/>
                    <a:pt x="9" y="10"/>
                    <a:pt x="9" y="8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1" y="0"/>
                    <a:pt x="11" y="0"/>
                  </a:cubicBezTo>
                  <a:lnTo>
                    <a:pt x="11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3" name="Freeform 1475"/>
            <p:cNvSpPr>
              <a:spLocks noEditPoints="1"/>
            </p:cNvSpPr>
            <p:nvPr userDrawn="1"/>
          </p:nvSpPr>
          <p:spPr bwMode="auto">
            <a:xfrm>
              <a:off x="1372" y="435"/>
              <a:ext cx="24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2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  <a:cxn ang="0">
                  <a:pos x="10" y="7"/>
                </a:cxn>
                <a:cxn ang="0">
                  <a:pos x="6" y="1"/>
                </a:cxn>
              </a:cxnLst>
              <a:rect l="0" t="0" r="r" b="b"/>
              <a:pathLst>
                <a:path w="12" h="19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3" y="0"/>
                    <a:pt x="6" y="0"/>
                  </a:cubicBez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4" y="14"/>
                    <a:pt x="3" y="13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0"/>
                  </a:lnTo>
                  <a:close/>
                  <a:moveTo>
                    <a:pt x="6" y="1"/>
                  </a:moveTo>
                  <a:cubicBezTo>
                    <a:pt x="3" y="1"/>
                    <a:pt x="2" y="5"/>
                    <a:pt x="2" y="7"/>
                  </a:cubicBezTo>
                  <a:cubicBezTo>
                    <a:pt x="2" y="9"/>
                    <a:pt x="3" y="13"/>
                    <a:pt x="6" y="13"/>
                  </a:cubicBezTo>
                  <a:cubicBezTo>
                    <a:pt x="9" y="13"/>
                    <a:pt x="10" y="10"/>
                    <a:pt x="10" y="7"/>
                  </a:cubicBezTo>
                  <a:cubicBezTo>
                    <a:pt x="10" y="4"/>
                    <a:pt x="9" y="1"/>
                    <a:pt x="6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4" name="Freeform 1476"/>
            <p:cNvSpPr>
              <a:spLocks noEditPoints="1"/>
            </p:cNvSpPr>
            <p:nvPr userDrawn="1"/>
          </p:nvSpPr>
          <p:spPr bwMode="auto">
            <a:xfrm>
              <a:off x="257" y="248"/>
              <a:ext cx="212" cy="211"/>
            </a:xfrm>
            <a:custGeom>
              <a:avLst/>
              <a:gdLst/>
              <a:ahLst/>
              <a:cxnLst>
                <a:cxn ang="0">
                  <a:pos x="106" y="3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76" y="0"/>
                </a:cxn>
                <a:cxn ang="0">
                  <a:pos x="106" y="30"/>
                </a:cxn>
                <a:cxn ang="0">
                  <a:pos x="29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29" y="0"/>
                </a:cxn>
                <a:cxn ang="0">
                  <a:pos x="76" y="106"/>
                </a:cxn>
                <a:cxn ang="0">
                  <a:pos x="106" y="106"/>
                </a:cxn>
                <a:cxn ang="0">
                  <a:pos x="106" y="106"/>
                </a:cxn>
                <a:cxn ang="0">
                  <a:pos x="106" y="77"/>
                </a:cxn>
                <a:cxn ang="0">
                  <a:pos x="76" y="106"/>
                </a:cxn>
                <a:cxn ang="0">
                  <a:pos x="0" y="77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29" y="106"/>
                </a:cxn>
                <a:cxn ang="0">
                  <a:pos x="0" y="77"/>
                </a:cxn>
              </a:cxnLst>
              <a:rect l="0" t="0" r="r" b="b"/>
              <a:pathLst>
                <a:path w="106" h="106">
                  <a:moveTo>
                    <a:pt x="106" y="30"/>
                  </a:moveTo>
                  <a:cubicBezTo>
                    <a:pt x="106" y="0"/>
                    <a:pt x="106" y="0"/>
                    <a:pt x="106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0" y="6"/>
                    <a:pt x="100" y="16"/>
                    <a:pt x="106" y="30"/>
                  </a:cubicBezTo>
                  <a:close/>
                  <a:moveTo>
                    <a:pt x="2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6" y="16"/>
                    <a:pt x="16" y="6"/>
                    <a:pt x="29" y="0"/>
                  </a:cubicBezTo>
                  <a:close/>
                  <a:moveTo>
                    <a:pt x="76" y="106"/>
                  </a:moveTo>
                  <a:cubicBezTo>
                    <a:pt x="106" y="106"/>
                    <a:pt x="106" y="106"/>
                    <a:pt x="106" y="106"/>
                  </a:cubicBezTo>
                  <a:cubicBezTo>
                    <a:pt x="106" y="106"/>
                    <a:pt x="106" y="106"/>
                    <a:pt x="106" y="106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100" y="90"/>
                    <a:pt x="90" y="101"/>
                    <a:pt x="76" y="106"/>
                  </a:cubicBezTo>
                  <a:close/>
                  <a:moveTo>
                    <a:pt x="0" y="77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29" y="106"/>
                    <a:pt x="29" y="106"/>
                    <a:pt x="29" y="106"/>
                  </a:cubicBezTo>
                  <a:cubicBezTo>
                    <a:pt x="16" y="101"/>
                    <a:pt x="6" y="90"/>
                    <a:pt x="0" y="7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5" name="Freeform 1477"/>
            <p:cNvSpPr>
              <a:spLocks/>
            </p:cNvSpPr>
            <p:nvPr userDrawn="1"/>
          </p:nvSpPr>
          <p:spPr bwMode="auto">
            <a:xfrm>
              <a:off x="295" y="395"/>
              <a:ext cx="56" cy="58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1" y="6"/>
                </a:cxn>
                <a:cxn ang="0">
                  <a:pos x="2" y="7"/>
                </a:cxn>
                <a:cxn ang="0">
                  <a:pos x="2" y="7"/>
                </a:cxn>
                <a:cxn ang="0">
                  <a:pos x="11" y="15"/>
                </a:cxn>
                <a:cxn ang="0">
                  <a:pos x="14" y="21"/>
                </a:cxn>
                <a:cxn ang="0">
                  <a:pos x="15" y="24"/>
                </a:cxn>
                <a:cxn ang="0">
                  <a:pos x="17" y="26"/>
                </a:cxn>
                <a:cxn ang="0">
                  <a:pos x="16" y="25"/>
                </a:cxn>
                <a:cxn ang="0">
                  <a:pos x="16" y="26"/>
                </a:cxn>
                <a:cxn ang="0">
                  <a:pos x="18" y="27"/>
                </a:cxn>
                <a:cxn ang="0">
                  <a:pos x="17" y="26"/>
                </a:cxn>
                <a:cxn ang="0">
                  <a:pos x="18" y="28"/>
                </a:cxn>
                <a:cxn ang="0">
                  <a:pos x="18" y="27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2" y="29"/>
                </a:cxn>
                <a:cxn ang="0">
                  <a:pos x="21" y="27"/>
                </a:cxn>
                <a:cxn ang="0">
                  <a:pos x="20" y="26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19" y="24"/>
                </a:cxn>
                <a:cxn ang="0">
                  <a:pos x="20" y="24"/>
                </a:cxn>
                <a:cxn ang="0">
                  <a:pos x="20" y="23"/>
                </a:cxn>
                <a:cxn ang="0">
                  <a:pos x="20" y="21"/>
                </a:cxn>
                <a:cxn ang="0">
                  <a:pos x="23" y="21"/>
                </a:cxn>
                <a:cxn ang="0">
                  <a:pos x="24" y="19"/>
                </a:cxn>
                <a:cxn ang="0">
                  <a:pos x="23" y="17"/>
                </a:cxn>
                <a:cxn ang="0">
                  <a:pos x="26" y="16"/>
                </a:cxn>
                <a:cxn ang="0">
                  <a:pos x="26" y="13"/>
                </a:cxn>
                <a:cxn ang="0">
                  <a:pos x="26" y="11"/>
                </a:cxn>
                <a:cxn ang="0">
                  <a:pos x="27" y="8"/>
                </a:cxn>
                <a:cxn ang="0">
                  <a:pos x="21" y="7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7" y="6"/>
                </a:cxn>
                <a:cxn ang="0">
                  <a:pos x="15" y="3"/>
                </a:cxn>
                <a:cxn ang="0">
                  <a:pos x="12" y="3"/>
                </a:cxn>
                <a:cxn ang="0">
                  <a:pos x="10" y="2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3"/>
                </a:cxn>
              </a:cxnLst>
              <a:rect l="0" t="0" r="r" b="b"/>
              <a:pathLst>
                <a:path w="28" h="29">
                  <a:moveTo>
                    <a:pt x="2" y="3"/>
                  </a:moveTo>
                  <a:cubicBezTo>
                    <a:pt x="2" y="5"/>
                    <a:pt x="2" y="5"/>
                    <a:pt x="1" y="6"/>
                  </a:cubicBezTo>
                  <a:cubicBezTo>
                    <a:pt x="1" y="6"/>
                    <a:pt x="1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9"/>
                    <a:pt x="9" y="13"/>
                    <a:pt x="11" y="15"/>
                  </a:cubicBezTo>
                  <a:cubicBezTo>
                    <a:pt x="12" y="16"/>
                    <a:pt x="13" y="19"/>
                    <a:pt x="14" y="21"/>
                  </a:cubicBezTo>
                  <a:cubicBezTo>
                    <a:pt x="14" y="22"/>
                    <a:pt x="14" y="23"/>
                    <a:pt x="15" y="24"/>
                  </a:cubicBezTo>
                  <a:cubicBezTo>
                    <a:pt x="16" y="24"/>
                    <a:pt x="16" y="24"/>
                    <a:pt x="17" y="26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5"/>
                    <a:pt x="16" y="26"/>
                    <a:pt x="16" y="26"/>
                  </a:cubicBezTo>
                  <a:cubicBezTo>
                    <a:pt x="17" y="26"/>
                    <a:pt x="17" y="26"/>
                    <a:pt x="18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7"/>
                    <a:pt x="18" y="27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20" y="28"/>
                    <a:pt x="20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0" y="28"/>
                    <a:pt x="22" y="28"/>
                    <a:pt x="21" y="27"/>
                  </a:cubicBezTo>
                  <a:cubicBezTo>
                    <a:pt x="21" y="26"/>
                    <a:pt x="19" y="26"/>
                    <a:pt x="20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4"/>
                    <a:pt x="19" y="24"/>
                  </a:cubicBezTo>
                  <a:cubicBezTo>
                    <a:pt x="19" y="24"/>
                    <a:pt x="20" y="24"/>
                    <a:pt x="20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3" y="24"/>
                    <a:pt x="22" y="22"/>
                    <a:pt x="20" y="21"/>
                  </a:cubicBezTo>
                  <a:cubicBezTo>
                    <a:pt x="22" y="22"/>
                    <a:pt x="22" y="21"/>
                    <a:pt x="23" y="21"/>
                  </a:cubicBezTo>
                  <a:cubicBezTo>
                    <a:pt x="23" y="20"/>
                    <a:pt x="23" y="20"/>
                    <a:pt x="24" y="19"/>
                  </a:cubicBezTo>
                  <a:cubicBezTo>
                    <a:pt x="24" y="18"/>
                    <a:pt x="23" y="18"/>
                    <a:pt x="23" y="17"/>
                  </a:cubicBezTo>
                  <a:cubicBezTo>
                    <a:pt x="24" y="16"/>
                    <a:pt x="25" y="17"/>
                    <a:pt x="26" y="16"/>
                  </a:cubicBezTo>
                  <a:cubicBezTo>
                    <a:pt x="26" y="15"/>
                    <a:pt x="27" y="15"/>
                    <a:pt x="26" y="13"/>
                  </a:cubicBezTo>
                  <a:cubicBezTo>
                    <a:pt x="26" y="12"/>
                    <a:pt x="26" y="12"/>
                    <a:pt x="26" y="11"/>
                  </a:cubicBezTo>
                  <a:cubicBezTo>
                    <a:pt x="27" y="10"/>
                    <a:pt x="28" y="9"/>
                    <a:pt x="27" y="8"/>
                  </a:cubicBezTo>
                  <a:cubicBezTo>
                    <a:pt x="26" y="7"/>
                    <a:pt x="22" y="6"/>
                    <a:pt x="21" y="7"/>
                  </a:cubicBezTo>
                  <a:cubicBezTo>
                    <a:pt x="20" y="6"/>
                    <a:pt x="19" y="6"/>
                    <a:pt x="18" y="6"/>
                  </a:cubicBezTo>
                  <a:cubicBezTo>
                    <a:pt x="18" y="6"/>
                    <a:pt x="17" y="6"/>
                    <a:pt x="17" y="7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5"/>
                    <a:pt x="16" y="4"/>
                    <a:pt x="15" y="3"/>
                  </a:cubicBezTo>
                  <a:cubicBezTo>
                    <a:pt x="14" y="3"/>
                    <a:pt x="13" y="3"/>
                    <a:pt x="12" y="3"/>
                  </a:cubicBezTo>
                  <a:cubicBezTo>
                    <a:pt x="11" y="3"/>
                    <a:pt x="11" y="2"/>
                    <a:pt x="10" y="2"/>
                  </a:cubicBezTo>
                  <a:cubicBezTo>
                    <a:pt x="9" y="2"/>
                    <a:pt x="9" y="1"/>
                    <a:pt x="8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7" y="1"/>
                    <a:pt x="6" y="1"/>
                    <a:pt x="5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2" y="1"/>
                    <a:pt x="2" y="1"/>
                    <a:pt x="2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6" name="Freeform 1478"/>
            <p:cNvSpPr>
              <a:spLocks/>
            </p:cNvSpPr>
            <p:nvPr userDrawn="1"/>
          </p:nvSpPr>
          <p:spPr bwMode="auto">
            <a:xfrm>
              <a:off x="295" y="389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7" name="Freeform 1479"/>
            <p:cNvSpPr>
              <a:spLocks/>
            </p:cNvSpPr>
            <p:nvPr userDrawn="1"/>
          </p:nvSpPr>
          <p:spPr bwMode="auto">
            <a:xfrm>
              <a:off x="295" y="389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8" name="Freeform 1480"/>
            <p:cNvSpPr>
              <a:spLocks/>
            </p:cNvSpPr>
            <p:nvPr userDrawn="1"/>
          </p:nvSpPr>
          <p:spPr bwMode="auto">
            <a:xfrm>
              <a:off x="289" y="383"/>
              <a:ext cx="10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0" y="1"/>
                </a:cxn>
              </a:cxnLst>
              <a:rect l="0" t="0" r="r" b="b"/>
              <a:pathLst>
                <a:path w="5" h="2">
                  <a:moveTo>
                    <a:pt x="0" y="1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4" y="1"/>
                    <a:pt x="3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4" y="2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59" name="Freeform 1481"/>
            <p:cNvSpPr>
              <a:spLocks/>
            </p:cNvSpPr>
            <p:nvPr userDrawn="1"/>
          </p:nvSpPr>
          <p:spPr bwMode="auto">
            <a:xfrm>
              <a:off x="289" y="383"/>
              <a:ext cx="10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5" y="3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3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4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0" name="Freeform 1482"/>
            <p:cNvSpPr>
              <a:spLocks/>
            </p:cNvSpPr>
            <p:nvPr userDrawn="1"/>
          </p:nvSpPr>
          <p:spPr bwMode="auto">
            <a:xfrm>
              <a:off x="299" y="387"/>
              <a:ext cx="6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1" name="Freeform 1483"/>
            <p:cNvSpPr>
              <a:spLocks/>
            </p:cNvSpPr>
            <p:nvPr userDrawn="1"/>
          </p:nvSpPr>
          <p:spPr bwMode="auto">
            <a:xfrm>
              <a:off x="299" y="387"/>
              <a:ext cx="6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1"/>
                    <a:pt x="1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2" name="Freeform 1484"/>
            <p:cNvSpPr>
              <a:spLocks/>
            </p:cNvSpPr>
            <p:nvPr userDrawn="1"/>
          </p:nvSpPr>
          <p:spPr bwMode="auto">
            <a:xfrm>
              <a:off x="307" y="389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3" name="Freeform 1485"/>
            <p:cNvSpPr>
              <a:spLocks/>
            </p:cNvSpPr>
            <p:nvPr userDrawn="1"/>
          </p:nvSpPr>
          <p:spPr bwMode="auto">
            <a:xfrm>
              <a:off x="307" y="389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4" name="Freeform 1486"/>
            <p:cNvSpPr>
              <a:spLocks/>
            </p:cNvSpPr>
            <p:nvPr userDrawn="1"/>
          </p:nvSpPr>
          <p:spPr bwMode="auto">
            <a:xfrm>
              <a:off x="299" y="314"/>
              <a:ext cx="2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cubicBezTo>
                    <a:pt x="0" y="3"/>
                    <a:pt x="1" y="0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5" name="Freeform 1487"/>
            <p:cNvSpPr>
              <a:spLocks/>
            </p:cNvSpPr>
            <p:nvPr userDrawn="1"/>
          </p:nvSpPr>
          <p:spPr bwMode="auto">
            <a:xfrm>
              <a:off x="299" y="316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6" name="Freeform 1488"/>
            <p:cNvSpPr>
              <a:spLocks/>
            </p:cNvSpPr>
            <p:nvPr userDrawn="1"/>
          </p:nvSpPr>
          <p:spPr bwMode="auto">
            <a:xfrm>
              <a:off x="297" y="302"/>
              <a:ext cx="8" cy="8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4" h="4">
                  <a:moveTo>
                    <a:pt x="2" y="1"/>
                  </a:moveTo>
                  <a:cubicBezTo>
                    <a:pt x="0" y="4"/>
                    <a:pt x="4" y="0"/>
                    <a:pt x="2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7" name="Freeform 1489"/>
            <p:cNvSpPr>
              <a:spLocks/>
            </p:cNvSpPr>
            <p:nvPr userDrawn="1"/>
          </p:nvSpPr>
          <p:spPr bwMode="auto">
            <a:xfrm>
              <a:off x="299" y="304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8" name="Freeform 1490"/>
            <p:cNvSpPr>
              <a:spLocks/>
            </p:cNvSpPr>
            <p:nvPr userDrawn="1"/>
          </p:nvSpPr>
          <p:spPr bwMode="auto">
            <a:xfrm>
              <a:off x="293" y="300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69" name="Freeform 1491"/>
            <p:cNvSpPr>
              <a:spLocks/>
            </p:cNvSpPr>
            <p:nvPr userDrawn="1"/>
          </p:nvSpPr>
          <p:spPr bwMode="auto">
            <a:xfrm>
              <a:off x="293" y="298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0" name="Freeform 1492"/>
            <p:cNvSpPr>
              <a:spLocks/>
            </p:cNvSpPr>
            <p:nvPr userDrawn="1"/>
          </p:nvSpPr>
          <p:spPr bwMode="auto">
            <a:xfrm>
              <a:off x="297" y="284"/>
              <a:ext cx="6" cy="12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2" y="3"/>
                </a:cxn>
                <a:cxn ang="0">
                  <a:pos x="3" y="0"/>
                </a:cxn>
                <a:cxn ang="0">
                  <a:pos x="1" y="2"/>
                </a:cxn>
              </a:cxnLst>
              <a:rect l="0" t="0" r="r" b="b"/>
              <a:pathLst>
                <a:path w="3" h="6">
                  <a:moveTo>
                    <a:pt x="1" y="2"/>
                  </a:moveTo>
                  <a:cubicBezTo>
                    <a:pt x="1" y="3"/>
                    <a:pt x="0" y="6"/>
                    <a:pt x="2" y="3"/>
                  </a:cubicBezTo>
                  <a:cubicBezTo>
                    <a:pt x="3" y="2"/>
                    <a:pt x="2" y="1"/>
                    <a:pt x="3" y="0"/>
                  </a:cubicBezTo>
                  <a:cubicBezTo>
                    <a:pt x="2" y="0"/>
                    <a:pt x="2" y="1"/>
                    <a:pt x="1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1" name="Freeform 1493"/>
            <p:cNvSpPr>
              <a:spLocks/>
            </p:cNvSpPr>
            <p:nvPr userDrawn="1"/>
          </p:nvSpPr>
          <p:spPr bwMode="auto">
            <a:xfrm>
              <a:off x="299" y="282"/>
              <a:ext cx="4" cy="1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1" y="4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3"/>
                </a:cxn>
              </a:cxnLst>
              <a:rect l="0" t="0" r="r" b="b"/>
              <a:pathLst>
                <a:path w="2" h="5">
                  <a:moveTo>
                    <a:pt x="0" y="3"/>
                  </a:moveTo>
                  <a:cubicBezTo>
                    <a:pt x="0" y="3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2" y="2"/>
                    <a:pt x="2" y="3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4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3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2" name="Freeform 1494"/>
            <p:cNvSpPr>
              <a:spLocks/>
            </p:cNvSpPr>
            <p:nvPr userDrawn="1"/>
          </p:nvSpPr>
          <p:spPr bwMode="auto">
            <a:xfrm>
              <a:off x="293" y="288"/>
              <a:ext cx="4" cy="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1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2" y="2"/>
                    <a:pt x="2" y="0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3" name="Freeform 1495"/>
            <p:cNvSpPr>
              <a:spLocks/>
            </p:cNvSpPr>
            <p:nvPr userDrawn="1"/>
          </p:nvSpPr>
          <p:spPr bwMode="auto">
            <a:xfrm>
              <a:off x="293" y="288"/>
              <a:ext cx="4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4" name="Freeform 1496"/>
            <p:cNvSpPr>
              <a:spLocks/>
            </p:cNvSpPr>
            <p:nvPr userDrawn="1"/>
          </p:nvSpPr>
          <p:spPr bwMode="auto">
            <a:xfrm>
              <a:off x="295" y="294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5" name="Freeform 1497"/>
            <p:cNvSpPr>
              <a:spLocks/>
            </p:cNvSpPr>
            <p:nvPr userDrawn="1"/>
          </p:nvSpPr>
          <p:spPr bwMode="auto">
            <a:xfrm>
              <a:off x="295" y="292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6" name="Freeform 1498"/>
            <p:cNvSpPr>
              <a:spLocks/>
            </p:cNvSpPr>
            <p:nvPr userDrawn="1"/>
          </p:nvSpPr>
          <p:spPr bwMode="auto">
            <a:xfrm>
              <a:off x="291" y="290"/>
              <a:ext cx="4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</a:cxnLst>
              <a:rect l="0" t="0" r="r" b="b"/>
              <a:pathLst>
                <a:path w="2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8"/>
                    <a:pt x="2" y="0"/>
                    <a:pt x="0" y="4"/>
                  </a:cubicBezTo>
                  <a:cubicBezTo>
                    <a:pt x="1" y="4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7" name="Freeform 1499"/>
            <p:cNvSpPr>
              <a:spLocks/>
            </p:cNvSpPr>
            <p:nvPr userDrawn="1"/>
          </p:nvSpPr>
          <p:spPr bwMode="auto">
            <a:xfrm>
              <a:off x="291" y="296"/>
              <a:ext cx="2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8" name="Freeform 1500"/>
            <p:cNvSpPr>
              <a:spLocks/>
            </p:cNvSpPr>
            <p:nvPr userDrawn="1"/>
          </p:nvSpPr>
          <p:spPr bwMode="auto">
            <a:xfrm>
              <a:off x="289" y="298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79" name="Freeform 1501"/>
            <p:cNvSpPr>
              <a:spLocks/>
            </p:cNvSpPr>
            <p:nvPr userDrawn="1"/>
          </p:nvSpPr>
          <p:spPr bwMode="auto">
            <a:xfrm>
              <a:off x="289" y="298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0" name="Freeform 1502"/>
            <p:cNvSpPr>
              <a:spLocks/>
            </p:cNvSpPr>
            <p:nvPr userDrawn="1"/>
          </p:nvSpPr>
          <p:spPr bwMode="auto">
            <a:xfrm>
              <a:off x="291" y="290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0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1" name="Freeform 1503"/>
            <p:cNvSpPr>
              <a:spLocks/>
            </p:cNvSpPr>
            <p:nvPr userDrawn="1"/>
          </p:nvSpPr>
          <p:spPr bwMode="auto">
            <a:xfrm>
              <a:off x="289" y="290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2" name="Freeform 1504"/>
            <p:cNvSpPr>
              <a:spLocks/>
            </p:cNvSpPr>
            <p:nvPr userDrawn="1"/>
          </p:nvSpPr>
          <p:spPr bwMode="auto">
            <a:xfrm>
              <a:off x="289" y="292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3" name="Freeform 1505"/>
            <p:cNvSpPr>
              <a:spLocks/>
            </p:cNvSpPr>
            <p:nvPr userDrawn="1"/>
          </p:nvSpPr>
          <p:spPr bwMode="auto">
            <a:xfrm>
              <a:off x="289" y="292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4" name="Freeform 1506"/>
            <p:cNvSpPr>
              <a:spLocks/>
            </p:cNvSpPr>
            <p:nvPr userDrawn="1"/>
          </p:nvSpPr>
          <p:spPr bwMode="auto">
            <a:xfrm>
              <a:off x="285" y="298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5" name="Freeform 1507"/>
            <p:cNvSpPr>
              <a:spLocks/>
            </p:cNvSpPr>
            <p:nvPr userDrawn="1"/>
          </p:nvSpPr>
          <p:spPr bwMode="auto">
            <a:xfrm>
              <a:off x="285" y="296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6" name="Freeform 1508"/>
            <p:cNvSpPr>
              <a:spLocks/>
            </p:cNvSpPr>
            <p:nvPr userDrawn="1"/>
          </p:nvSpPr>
          <p:spPr bwMode="auto">
            <a:xfrm>
              <a:off x="283" y="294"/>
              <a:ext cx="6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2"/>
                    <a:pt x="1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7" name="Freeform 1509"/>
            <p:cNvSpPr>
              <a:spLocks/>
            </p:cNvSpPr>
            <p:nvPr userDrawn="1"/>
          </p:nvSpPr>
          <p:spPr bwMode="auto">
            <a:xfrm>
              <a:off x="283" y="292"/>
              <a:ext cx="6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1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2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8" name="Freeform 1510"/>
            <p:cNvSpPr>
              <a:spLocks/>
            </p:cNvSpPr>
            <p:nvPr userDrawn="1"/>
          </p:nvSpPr>
          <p:spPr bwMode="auto">
            <a:xfrm>
              <a:off x="285" y="296"/>
              <a:ext cx="4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2"/>
                    <a:pt x="1" y="2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2" y="2"/>
                    <a:pt x="2" y="2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0"/>
                    <a:pt x="1" y="0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89" name="Freeform 1511"/>
            <p:cNvSpPr>
              <a:spLocks/>
            </p:cNvSpPr>
            <p:nvPr userDrawn="1"/>
          </p:nvSpPr>
          <p:spPr bwMode="auto">
            <a:xfrm>
              <a:off x="285" y="296"/>
              <a:ext cx="6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0" name="Freeform 1512"/>
            <p:cNvSpPr>
              <a:spLocks/>
            </p:cNvSpPr>
            <p:nvPr userDrawn="1"/>
          </p:nvSpPr>
          <p:spPr bwMode="auto">
            <a:xfrm>
              <a:off x="279" y="298"/>
              <a:ext cx="4" cy="1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5"/>
                </a:cxn>
                <a:cxn ang="0">
                  <a:pos x="2" y="2"/>
                </a:cxn>
                <a:cxn ang="0">
                  <a:pos x="0" y="4"/>
                </a:cxn>
              </a:cxnLst>
              <a:rect l="0" t="0" r="r" b="b"/>
              <a:pathLst>
                <a:path w="3" h="5">
                  <a:moveTo>
                    <a:pt x="0" y="4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2" y="3"/>
                    <a:pt x="2" y="2"/>
                  </a:cubicBezTo>
                  <a:cubicBezTo>
                    <a:pt x="3" y="0"/>
                    <a:pt x="0" y="4"/>
                    <a:pt x="0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1" name="Freeform 1513"/>
            <p:cNvSpPr>
              <a:spLocks/>
            </p:cNvSpPr>
            <p:nvPr userDrawn="1"/>
          </p:nvSpPr>
          <p:spPr bwMode="auto">
            <a:xfrm>
              <a:off x="277" y="300"/>
              <a:ext cx="8" cy="1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2" y="3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</a:cxnLst>
              <a:rect l="0" t="0" r="r" b="b"/>
              <a:pathLst>
                <a:path w="4" h="5">
                  <a:moveTo>
                    <a:pt x="0" y="3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2" y="4"/>
                    <a:pt x="2" y="3"/>
                  </a:cubicBezTo>
                  <a:cubicBezTo>
                    <a:pt x="3" y="2"/>
                    <a:pt x="3" y="2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2"/>
                    <a:pt x="2" y="3"/>
                  </a:cubicBezTo>
                  <a:cubicBezTo>
                    <a:pt x="2" y="3"/>
                    <a:pt x="1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2" name="Freeform 1514"/>
            <p:cNvSpPr>
              <a:spLocks/>
            </p:cNvSpPr>
            <p:nvPr userDrawn="1"/>
          </p:nvSpPr>
          <p:spPr bwMode="auto">
            <a:xfrm>
              <a:off x="413" y="389"/>
              <a:ext cx="4" cy="1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0" y="6"/>
                </a:cxn>
              </a:cxnLst>
              <a:rect l="0" t="0" r="r" b="b"/>
              <a:pathLst>
                <a:path w="2" h="8">
                  <a:moveTo>
                    <a:pt x="0" y="6"/>
                  </a:moveTo>
                  <a:cubicBezTo>
                    <a:pt x="0" y="8"/>
                    <a:pt x="2" y="7"/>
                    <a:pt x="2" y="5"/>
                  </a:cubicBezTo>
                  <a:cubicBezTo>
                    <a:pt x="2" y="4"/>
                    <a:pt x="2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0" y="4"/>
                    <a:pt x="0" y="5"/>
                    <a:pt x="0" y="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3" name="Freeform 1515"/>
            <p:cNvSpPr>
              <a:spLocks/>
            </p:cNvSpPr>
            <p:nvPr userDrawn="1"/>
          </p:nvSpPr>
          <p:spPr bwMode="auto">
            <a:xfrm>
              <a:off x="431" y="351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4" name="Freeform 1516"/>
            <p:cNvSpPr>
              <a:spLocks/>
            </p:cNvSpPr>
            <p:nvPr userDrawn="1"/>
          </p:nvSpPr>
          <p:spPr bwMode="auto">
            <a:xfrm>
              <a:off x="431" y="351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5" name="Freeform 1517"/>
            <p:cNvSpPr>
              <a:spLocks/>
            </p:cNvSpPr>
            <p:nvPr userDrawn="1"/>
          </p:nvSpPr>
          <p:spPr bwMode="auto">
            <a:xfrm>
              <a:off x="445" y="324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h="2">
                  <a:moveTo>
                    <a:pt x="0" y="1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6" name="Freeform 1518"/>
            <p:cNvSpPr>
              <a:spLocks/>
            </p:cNvSpPr>
            <p:nvPr userDrawn="1"/>
          </p:nvSpPr>
          <p:spPr bwMode="auto">
            <a:xfrm>
              <a:off x="443" y="324"/>
              <a:ext cx="2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2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7" name="Freeform 1519"/>
            <p:cNvSpPr>
              <a:spLocks/>
            </p:cNvSpPr>
            <p:nvPr userDrawn="1"/>
          </p:nvSpPr>
          <p:spPr bwMode="auto">
            <a:xfrm>
              <a:off x="447" y="316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8" name="Freeform 1520"/>
            <p:cNvSpPr>
              <a:spLocks/>
            </p:cNvSpPr>
            <p:nvPr userDrawn="1"/>
          </p:nvSpPr>
          <p:spPr bwMode="auto">
            <a:xfrm>
              <a:off x="447" y="316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99" name="Freeform 1521"/>
            <p:cNvSpPr>
              <a:spLocks/>
            </p:cNvSpPr>
            <p:nvPr userDrawn="1"/>
          </p:nvSpPr>
          <p:spPr bwMode="auto">
            <a:xfrm>
              <a:off x="443" y="304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0" name="Freeform 1522"/>
            <p:cNvSpPr>
              <a:spLocks/>
            </p:cNvSpPr>
            <p:nvPr userDrawn="1"/>
          </p:nvSpPr>
          <p:spPr bwMode="auto">
            <a:xfrm>
              <a:off x="443" y="304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1" name="Freeform 1523"/>
            <p:cNvSpPr>
              <a:spLocks/>
            </p:cNvSpPr>
            <p:nvPr userDrawn="1"/>
          </p:nvSpPr>
          <p:spPr bwMode="auto">
            <a:xfrm>
              <a:off x="445" y="304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2" name="Freeform 1524"/>
            <p:cNvSpPr>
              <a:spLocks/>
            </p:cNvSpPr>
            <p:nvPr userDrawn="1"/>
          </p:nvSpPr>
          <p:spPr bwMode="auto">
            <a:xfrm>
              <a:off x="445" y="302"/>
              <a:ext cx="4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</a:cxnLst>
              <a:rect l="0" t="0" r="r" b="b"/>
              <a:pathLst>
                <a:path h="4">
                  <a:moveTo>
                    <a:pt x="0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3" name="Freeform 1525"/>
            <p:cNvSpPr>
              <a:spLocks/>
            </p:cNvSpPr>
            <p:nvPr userDrawn="1"/>
          </p:nvSpPr>
          <p:spPr bwMode="auto">
            <a:xfrm>
              <a:off x="439" y="294"/>
              <a:ext cx="4" cy="10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5"/>
                </a:cxn>
              </a:cxnLst>
              <a:rect l="0" t="0" r="r" b="b"/>
              <a:pathLst>
                <a:path w="3" h="5">
                  <a:moveTo>
                    <a:pt x="2" y="5"/>
                  </a:moveTo>
                  <a:cubicBezTo>
                    <a:pt x="2" y="5"/>
                    <a:pt x="3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1" y="1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4"/>
                    <a:pt x="2" y="4"/>
                    <a:pt x="2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4" name="Freeform 1526"/>
            <p:cNvSpPr>
              <a:spLocks/>
            </p:cNvSpPr>
            <p:nvPr userDrawn="1"/>
          </p:nvSpPr>
          <p:spPr bwMode="auto">
            <a:xfrm>
              <a:off x="439" y="294"/>
              <a:ext cx="4" cy="10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</a:cxnLst>
              <a:rect l="0" t="0" r="r" b="b"/>
              <a:pathLst>
                <a:path w="3" h="5"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2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2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5" name="Freeform 1527"/>
            <p:cNvSpPr>
              <a:spLocks/>
            </p:cNvSpPr>
            <p:nvPr userDrawn="1"/>
          </p:nvSpPr>
          <p:spPr bwMode="auto">
            <a:xfrm>
              <a:off x="437" y="292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1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6" name="Freeform 1528"/>
            <p:cNvSpPr>
              <a:spLocks/>
            </p:cNvSpPr>
            <p:nvPr userDrawn="1"/>
          </p:nvSpPr>
          <p:spPr bwMode="auto">
            <a:xfrm>
              <a:off x="435" y="290"/>
              <a:ext cx="6" cy="6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7" name="Freeform 1529"/>
            <p:cNvSpPr>
              <a:spLocks/>
            </p:cNvSpPr>
            <p:nvPr userDrawn="1"/>
          </p:nvSpPr>
          <p:spPr bwMode="auto">
            <a:xfrm>
              <a:off x="437" y="290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8" name="Freeform 1530"/>
            <p:cNvSpPr>
              <a:spLocks/>
            </p:cNvSpPr>
            <p:nvPr userDrawn="1"/>
          </p:nvSpPr>
          <p:spPr bwMode="auto">
            <a:xfrm>
              <a:off x="437" y="290"/>
              <a:ext cx="4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09" name="Freeform 1531"/>
            <p:cNvSpPr>
              <a:spLocks/>
            </p:cNvSpPr>
            <p:nvPr userDrawn="1"/>
          </p:nvSpPr>
          <p:spPr bwMode="auto">
            <a:xfrm>
              <a:off x="431" y="282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0" name="Freeform 1532"/>
            <p:cNvSpPr>
              <a:spLocks/>
            </p:cNvSpPr>
            <p:nvPr userDrawn="1"/>
          </p:nvSpPr>
          <p:spPr bwMode="auto">
            <a:xfrm>
              <a:off x="431" y="282"/>
              <a:ext cx="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1" name="Freeform 1533"/>
            <p:cNvSpPr>
              <a:spLocks/>
            </p:cNvSpPr>
            <p:nvPr userDrawn="1"/>
          </p:nvSpPr>
          <p:spPr bwMode="auto">
            <a:xfrm>
              <a:off x="419" y="27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2" name="Freeform 1534"/>
            <p:cNvSpPr>
              <a:spLocks/>
            </p:cNvSpPr>
            <p:nvPr userDrawn="1"/>
          </p:nvSpPr>
          <p:spPr bwMode="auto">
            <a:xfrm>
              <a:off x="419" y="272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3" name="Freeform 1535"/>
            <p:cNvSpPr>
              <a:spLocks/>
            </p:cNvSpPr>
            <p:nvPr userDrawn="1"/>
          </p:nvSpPr>
          <p:spPr bwMode="auto">
            <a:xfrm>
              <a:off x="425" y="284"/>
              <a:ext cx="10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5" h="4">
                  <a:moveTo>
                    <a:pt x="1" y="1"/>
                  </a:moveTo>
                  <a:cubicBezTo>
                    <a:pt x="2" y="2"/>
                    <a:pt x="4" y="3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1"/>
                    <a:pt x="2" y="1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4" name="Freeform 1536"/>
            <p:cNvSpPr>
              <a:spLocks/>
            </p:cNvSpPr>
            <p:nvPr userDrawn="1"/>
          </p:nvSpPr>
          <p:spPr bwMode="auto">
            <a:xfrm>
              <a:off x="425" y="284"/>
              <a:ext cx="12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6" y="4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4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6" h="4">
                  <a:moveTo>
                    <a:pt x="1" y="1"/>
                  </a:moveTo>
                  <a:cubicBezTo>
                    <a:pt x="2" y="2"/>
                    <a:pt x="4" y="3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4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3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5" name="Freeform 1537"/>
            <p:cNvSpPr>
              <a:spLocks/>
            </p:cNvSpPr>
            <p:nvPr userDrawn="1"/>
          </p:nvSpPr>
          <p:spPr bwMode="auto">
            <a:xfrm>
              <a:off x="391" y="266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6" name="Freeform 1538"/>
            <p:cNvSpPr>
              <a:spLocks/>
            </p:cNvSpPr>
            <p:nvPr userDrawn="1"/>
          </p:nvSpPr>
          <p:spPr bwMode="auto">
            <a:xfrm>
              <a:off x="389" y="266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7" name="Freeform 1539"/>
            <p:cNvSpPr>
              <a:spLocks/>
            </p:cNvSpPr>
            <p:nvPr userDrawn="1"/>
          </p:nvSpPr>
          <p:spPr bwMode="auto">
            <a:xfrm>
              <a:off x="387" y="262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8" name="Freeform 1540"/>
            <p:cNvSpPr>
              <a:spLocks/>
            </p:cNvSpPr>
            <p:nvPr userDrawn="1"/>
          </p:nvSpPr>
          <p:spPr bwMode="auto">
            <a:xfrm>
              <a:off x="385" y="262"/>
              <a:ext cx="4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2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9" name="Freeform 1541"/>
            <p:cNvSpPr>
              <a:spLocks/>
            </p:cNvSpPr>
            <p:nvPr userDrawn="1"/>
          </p:nvSpPr>
          <p:spPr bwMode="auto">
            <a:xfrm>
              <a:off x="385" y="262"/>
              <a:ext cx="4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2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0" name="Freeform 1542"/>
            <p:cNvSpPr>
              <a:spLocks/>
            </p:cNvSpPr>
            <p:nvPr userDrawn="1"/>
          </p:nvSpPr>
          <p:spPr bwMode="auto">
            <a:xfrm>
              <a:off x="383" y="262"/>
              <a:ext cx="4" cy="4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1" name="Freeform 1543"/>
            <p:cNvSpPr>
              <a:spLocks/>
            </p:cNvSpPr>
            <p:nvPr userDrawn="1"/>
          </p:nvSpPr>
          <p:spPr bwMode="auto">
            <a:xfrm>
              <a:off x="369" y="270"/>
              <a:ext cx="4" cy="2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2" y="1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1" y="1"/>
                    <a:pt x="2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2" name="Freeform 1544"/>
            <p:cNvSpPr>
              <a:spLocks/>
            </p:cNvSpPr>
            <p:nvPr userDrawn="1"/>
          </p:nvSpPr>
          <p:spPr bwMode="auto">
            <a:xfrm>
              <a:off x="369" y="268"/>
              <a:ext cx="4" cy="4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3" name="Freeform 1545"/>
            <p:cNvSpPr>
              <a:spLocks/>
            </p:cNvSpPr>
            <p:nvPr userDrawn="1"/>
          </p:nvSpPr>
          <p:spPr bwMode="auto">
            <a:xfrm>
              <a:off x="361" y="268"/>
              <a:ext cx="8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1" y="2"/>
                </a:cxn>
              </a:cxnLst>
              <a:rect l="0" t="0" r="r" b="b"/>
              <a:pathLst>
                <a:path w="4" h="2">
                  <a:moveTo>
                    <a:pt x="1" y="2"/>
                  </a:moveTo>
                  <a:cubicBezTo>
                    <a:pt x="2" y="2"/>
                    <a:pt x="4" y="2"/>
                    <a:pt x="4" y="2"/>
                  </a:cubicBezTo>
                  <a:cubicBezTo>
                    <a:pt x="3" y="1"/>
                    <a:pt x="2" y="0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4" name="Freeform 1546"/>
            <p:cNvSpPr>
              <a:spLocks/>
            </p:cNvSpPr>
            <p:nvPr userDrawn="1"/>
          </p:nvSpPr>
          <p:spPr bwMode="auto">
            <a:xfrm>
              <a:off x="361" y="268"/>
              <a:ext cx="10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3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5" h="2">
                  <a:moveTo>
                    <a:pt x="1" y="2"/>
                  </a:move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2" y="2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5" name="Freeform 1547"/>
            <p:cNvSpPr>
              <a:spLocks/>
            </p:cNvSpPr>
            <p:nvPr userDrawn="1"/>
          </p:nvSpPr>
          <p:spPr bwMode="auto">
            <a:xfrm>
              <a:off x="367" y="302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6" name="Freeform 1548"/>
            <p:cNvSpPr>
              <a:spLocks/>
            </p:cNvSpPr>
            <p:nvPr userDrawn="1"/>
          </p:nvSpPr>
          <p:spPr bwMode="auto">
            <a:xfrm>
              <a:off x="367" y="300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7" name="Freeform 1549"/>
            <p:cNvSpPr>
              <a:spLocks/>
            </p:cNvSpPr>
            <p:nvPr userDrawn="1"/>
          </p:nvSpPr>
          <p:spPr bwMode="auto">
            <a:xfrm>
              <a:off x="339" y="339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1"/>
                    <a:pt x="1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8" name="Freeform 1550"/>
            <p:cNvSpPr>
              <a:spLocks/>
            </p:cNvSpPr>
            <p:nvPr userDrawn="1"/>
          </p:nvSpPr>
          <p:spPr bwMode="auto">
            <a:xfrm>
              <a:off x="339" y="339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29" name="Freeform 1551"/>
            <p:cNvSpPr>
              <a:spLocks/>
            </p:cNvSpPr>
            <p:nvPr userDrawn="1"/>
          </p:nvSpPr>
          <p:spPr bwMode="auto">
            <a:xfrm>
              <a:off x="351" y="33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0" name="Freeform 1552"/>
            <p:cNvSpPr>
              <a:spLocks/>
            </p:cNvSpPr>
            <p:nvPr userDrawn="1"/>
          </p:nvSpPr>
          <p:spPr bwMode="auto">
            <a:xfrm>
              <a:off x="351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1" name="Freeform 1553"/>
            <p:cNvSpPr>
              <a:spLocks/>
            </p:cNvSpPr>
            <p:nvPr userDrawn="1"/>
          </p:nvSpPr>
          <p:spPr bwMode="auto">
            <a:xfrm>
              <a:off x="353" y="334"/>
              <a:ext cx="2" cy="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2" name="Freeform 1554"/>
            <p:cNvSpPr>
              <a:spLocks/>
            </p:cNvSpPr>
            <p:nvPr userDrawn="1"/>
          </p:nvSpPr>
          <p:spPr bwMode="auto">
            <a:xfrm>
              <a:off x="353" y="334"/>
              <a:ext cx="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3" name="Freeform 1555"/>
            <p:cNvSpPr>
              <a:spLocks/>
            </p:cNvSpPr>
            <p:nvPr userDrawn="1"/>
          </p:nvSpPr>
          <p:spPr bwMode="auto">
            <a:xfrm>
              <a:off x="353" y="337"/>
              <a:ext cx="1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4" name="Freeform 1556"/>
            <p:cNvSpPr>
              <a:spLocks/>
            </p:cNvSpPr>
            <p:nvPr userDrawn="1"/>
          </p:nvSpPr>
          <p:spPr bwMode="auto">
            <a:xfrm>
              <a:off x="353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5" name="Freeform 1557"/>
            <p:cNvSpPr>
              <a:spLocks/>
            </p:cNvSpPr>
            <p:nvPr userDrawn="1"/>
          </p:nvSpPr>
          <p:spPr bwMode="auto">
            <a:xfrm>
              <a:off x="353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6" name="Freeform 1558"/>
            <p:cNvSpPr>
              <a:spLocks/>
            </p:cNvSpPr>
            <p:nvPr userDrawn="1"/>
          </p:nvSpPr>
          <p:spPr bwMode="auto">
            <a:xfrm>
              <a:off x="359" y="328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7" name="Freeform 1559"/>
            <p:cNvSpPr>
              <a:spLocks/>
            </p:cNvSpPr>
            <p:nvPr userDrawn="1"/>
          </p:nvSpPr>
          <p:spPr bwMode="auto">
            <a:xfrm>
              <a:off x="359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8" name="Freeform 1560"/>
            <p:cNvSpPr>
              <a:spLocks/>
            </p:cNvSpPr>
            <p:nvPr userDrawn="1"/>
          </p:nvSpPr>
          <p:spPr bwMode="auto">
            <a:xfrm>
              <a:off x="359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39" name="Freeform 1561"/>
            <p:cNvSpPr>
              <a:spLocks/>
            </p:cNvSpPr>
            <p:nvPr userDrawn="1"/>
          </p:nvSpPr>
          <p:spPr bwMode="auto">
            <a:xfrm>
              <a:off x="359" y="326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0" name="Freeform 1562"/>
            <p:cNvSpPr>
              <a:spLocks/>
            </p:cNvSpPr>
            <p:nvPr userDrawn="1"/>
          </p:nvSpPr>
          <p:spPr bwMode="auto">
            <a:xfrm>
              <a:off x="359" y="326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1" name="Freeform 1563"/>
            <p:cNvSpPr>
              <a:spLocks/>
            </p:cNvSpPr>
            <p:nvPr userDrawn="1"/>
          </p:nvSpPr>
          <p:spPr bwMode="auto">
            <a:xfrm>
              <a:off x="337" y="337"/>
              <a:ext cx="10" cy="14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2" y="7"/>
                </a:cxn>
              </a:cxnLst>
              <a:rect l="0" t="0" r="r" b="b"/>
              <a:pathLst>
                <a:path w="5" h="7">
                  <a:moveTo>
                    <a:pt x="2" y="7"/>
                  </a:moveTo>
                  <a:cubicBezTo>
                    <a:pt x="3" y="6"/>
                    <a:pt x="4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3" y="4"/>
                    <a:pt x="2" y="4"/>
                  </a:cubicBezTo>
                  <a:cubicBezTo>
                    <a:pt x="2" y="5"/>
                    <a:pt x="2" y="5"/>
                    <a:pt x="2" y="6"/>
                  </a:cubicBezTo>
                  <a:cubicBezTo>
                    <a:pt x="2" y="5"/>
                    <a:pt x="3" y="6"/>
                    <a:pt x="3" y="5"/>
                  </a:cubicBezTo>
                  <a:cubicBezTo>
                    <a:pt x="3" y="6"/>
                    <a:pt x="3" y="6"/>
                    <a:pt x="2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2" name="Freeform 1564"/>
            <p:cNvSpPr>
              <a:spLocks/>
            </p:cNvSpPr>
            <p:nvPr userDrawn="1"/>
          </p:nvSpPr>
          <p:spPr bwMode="auto">
            <a:xfrm>
              <a:off x="337" y="337"/>
              <a:ext cx="10" cy="14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5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2" y="7"/>
                </a:cxn>
              </a:cxnLst>
              <a:rect l="0" t="0" r="r" b="b"/>
              <a:pathLst>
                <a:path w="5" h="7">
                  <a:moveTo>
                    <a:pt x="2" y="7"/>
                  </a:moveTo>
                  <a:cubicBezTo>
                    <a:pt x="3" y="6"/>
                    <a:pt x="5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4" y="3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6"/>
                    <a:pt x="3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3" name="Freeform 1565"/>
            <p:cNvSpPr>
              <a:spLocks/>
            </p:cNvSpPr>
            <p:nvPr userDrawn="1"/>
          </p:nvSpPr>
          <p:spPr bwMode="auto">
            <a:xfrm>
              <a:off x="335" y="343"/>
              <a:ext cx="4" cy="8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3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2" y="4"/>
                    <a:pt x="3" y="1"/>
                    <a:pt x="2" y="1"/>
                  </a:cubicBezTo>
                  <a:cubicBezTo>
                    <a:pt x="1" y="0"/>
                    <a:pt x="0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4" name="Freeform 1566"/>
            <p:cNvSpPr>
              <a:spLocks/>
            </p:cNvSpPr>
            <p:nvPr userDrawn="1"/>
          </p:nvSpPr>
          <p:spPr bwMode="auto">
            <a:xfrm>
              <a:off x="335" y="343"/>
              <a:ext cx="4" cy="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4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2"/>
                    <a:pt x="3" y="2"/>
                  </a:cubicBezTo>
                  <a:cubicBezTo>
                    <a:pt x="3" y="1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5" name="Freeform 1567"/>
            <p:cNvSpPr>
              <a:spLocks/>
            </p:cNvSpPr>
            <p:nvPr userDrawn="1"/>
          </p:nvSpPr>
          <p:spPr bwMode="auto">
            <a:xfrm>
              <a:off x="359" y="355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6" name="Freeform 1568"/>
            <p:cNvSpPr>
              <a:spLocks/>
            </p:cNvSpPr>
            <p:nvPr userDrawn="1"/>
          </p:nvSpPr>
          <p:spPr bwMode="auto">
            <a:xfrm>
              <a:off x="357" y="353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7" name="Freeform 1569"/>
            <p:cNvSpPr>
              <a:spLocks/>
            </p:cNvSpPr>
            <p:nvPr userDrawn="1"/>
          </p:nvSpPr>
          <p:spPr bwMode="auto">
            <a:xfrm>
              <a:off x="359" y="357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8" name="Freeform 1570"/>
            <p:cNvSpPr>
              <a:spLocks/>
            </p:cNvSpPr>
            <p:nvPr userDrawn="1"/>
          </p:nvSpPr>
          <p:spPr bwMode="auto">
            <a:xfrm>
              <a:off x="359" y="357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49" name="Freeform 1571"/>
            <p:cNvSpPr>
              <a:spLocks/>
            </p:cNvSpPr>
            <p:nvPr userDrawn="1"/>
          </p:nvSpPr>
          <p:spPr bwMode="auto">
            <a:xfrm>
              <a:off x="363" y="357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0" name="Freeform 1572"/>
            <p:cNvSpPr>
              <a:spLocks/>
            </p:cNvSpPr>
            <p:nvPr userDrawn="1"/>
          </p:nvSpPr>
          <p:spPr bwMode="auto">
            <a:xfrm>
              <a:off x="363" y="357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1" name="Freeform 1573"/>
            <p:cNvSpPr>
              <a:spLocks/>
            </p:cNvSpPr>
            <p:nvPr userDrawn="1"/>
          </p:nvSpPr>
          <p:spPr bwMode="auto">
            <a:xfrm>
              <a:off x="371" y="355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2" name="Freeform 1574"/>
            <p:cNvSpPr>
              <a:spLocks/>
            </p:cNvSpPr>
            <p:nvPr userDrawn="1"/>
          </p:nvSpPr>
          <p:spPr bwMode="auto">
            <a:xfrm>
              <a:off x="371" y="355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3" name="Freeform 1575"/>
            <p:cNvSpPr>
              <a:spLocks/>
            </p:cNvSpPr>
            <p:nvPr userDrawn="1"/>
          </p:nvSpPr>
          <p:spPr bwMode="auto">
            <a:xfrm>
              <a:off x="375" y="355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4" name="Freeform 1576"/>
            <p:cNvSpPr>
              <a:spLocks/>
            </p:cNvSpPr>
            <p:nvPr userDrawn="1"/>
          </p:nvSpPr>
          <p:spPr bwMode="auto">
            <a:xfrm>
              <a:off x="375" y="355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5" name="Freeform 1577"/>
            <p:cNvSpPr>
              <a:spLocks/>
            </p:cNvSpPr>
            <p:nvPr userDrawn="1"/>
          </p:nvSpPr>
          <p:spPr bwMode="auto">
            <a:xfrm>
              <a:off x="383" y="351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6" name="Freeform 1578"/>
            <p:cNvSpPr>
              <a:spLocks/>
            </p:cNvSpPr>
            <p:nvPr userDrawn="1"/>
          </p:nvSpPr>
          <p:spPr bwMode="auto">
            <a:xfrm>
              <a:off x="383" y="351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7" name="Freeform 1579"/>
            <p:cNvSpPr>
              <a:spLocks/>
            </p:cNvSpPr>
            <p:nvPr userDrawn="1"/>
          </p:nvSpPr>
          <p:spPr bwMode="auto">
            <a:xfrm>
              <a:off x="375" y="351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8" name="Freeform 1580"/>
            <p:cNvSpPr>
              <a:spLocks/>
            </p:cNvSpPr>
            <p:nvPr userDrawn="1"/>
          </p:nvSpPr>
          <p:spPr bwMode="auto">
            <a:xfrm>
              <a:off x="375" y="351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59" name="Line 1581"/>
            <p:cNvSpPr>
              <a:spLocks noChangeShapeType="1"/>
            </p:cNvSpPr>
            <p:nvPr userDrawn="1"/>
          </p:nvSpPr>
          <p:spPr bwMode="auto">
            <a:xfrm>
              <a:off x="375" y="35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0" name="Line 1582"/>
            <p:cNvSpPr>
              <a:spLocks noChangeShapeType="1"/>
            </p:cNvSpPr>
            <p:nvPr userDrawn="1"/>
          </p:nvSpPr>
          <p:spPr bwMode="auto">
            <a:xfrm>
              <a:off x="375" y="35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1" name="Freeform 1583"/>
            <p:cNvSpPr>
              <a:spLocks/>
            </p:cNvSpPr>
            <p:nvPr userDrawn="1"/>
          </p:nvSpPr>
          <p:spPr bwMode="auto">
            <a:xfrm>
              <a:off x="375" y="351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2" name="Freeform 1584"/>
            <p:cNvSpPr>
              <a:spLocks/>
            </p:cNvSpPr>
            <p:nvPr userDrawn="1"/>
          </p:nvSpPr>
          <p:spPr bwMode="auto">
            <a:xfrm>
              <a:off x="375" y="39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3" name="Freeform 1585"/>
            <p:cNvSpPr>
              <a:spLocks/>
            </p:cNvSpPr>
            <p:nvPr userDrawn="1"/>
          </p:nvSpPr>
          <p:spPr bwMode="auto">
            <a:xfrm>
              <a:off x="461" y="341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4" name="Freeform 1586"/>
            <p:cNvSpPr>
              <a:spLocks/>
            </p:cNvSpPr>
            <p:nvPr userDrawn="1"/>
          </p:nvSpPr>
          <p:spPr bwMode="auto">
            <a:xfrm>
              <a:off x="461" y="341"/>
              <a:ext cx="4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5" name="Freeform 1587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0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6" name="Freeform 1588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7" name="Freeform 1589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8" name="Freeform 1590"/>
            <p:cNvSpPr>
              <a:spLocks/>
            </p:cNvSpPr>
            <p:nvPr userDrawn="1"/>
          </p:nvSpPr>
          <p:spPr bwMode="auto">
            <a:xfrm>
              <a:off x="465" y="361"/>
              <a:ext cx="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69" name="Freeform 1591"/>
            <p:cNvSpPr>
              <a:spLocks/>
            </p:cNvSpPr>
            <p:nvPr userDrawn="1"/>
          </p:nvSpPr>
          <p:spPr bwMode="auto">
            <a:xfrm>
              <a:off x="463" y="359"/>
              <a:ext cx="2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3">
                  <a:moveTo>
                    <a:pt x="1" y="1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0" name="Freeform 1592"/>
            <p:cNvSpPr>
              <a:spLocks/>
            </p:cNvSpPr>
            <p:nvPr userDrawn="1"/>
          </p:nvSpPr>
          <p:spPr bwMode="auto">
            <a:xfrm>
              <a:off x="443" y="345"/>
              <a:ext cx="8" cy="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0" y="1"/>
                </a:cxn>
              </a:cxnLst>
              <a:rect l="0" t="0" r="r" b="b"/>
              <a:pathLst>
                <a:path w="4" h="4">
                  <a:moveTo>
                    <a:pt x="0" y="1"/>
                  </a:moveTo>
                  <a:cubicBezTo>
                    <a:pt x="0" y="2"/>
                    <a:pt x="1" y="2"/>
                    <a:pt x="2" y="2"/>
                  </a:cubicBezTo>
                  <a:cubicBezTo>
                    <a:pt x="3" y="2"/>
                    <a:pt x="4" y="4"/>
                    <a:pt x="4" y="2"/>
                  </a:cubicBezTo>
                  <a:cubicBezTo>
                    <a:pt x="4" y="1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1" name="Freeform 1593"/>
            <p:cNvSpPr>
              <a:spLocks/>
            </p:cNvSpPr>
            <p:nvPr userDrawn="1"/>
          </p:nvSpPr>
          <p:spPr bwMode="auto">
            <a:xfrm>
              <a:off x="443" y="345"/>
              <a:ext cx="8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4" h="3">
                  <a:moveTo>
                    <a:pt x="0" y="1"/>
                  </a:moveTo>
                  <a:cubicBezTo>
                    <a:pt x="0" y="2"/>
                    <a:pt x="1" y="2"/>
                    <a:pt x="2" y="2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2" y="2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2" name="Freeform 1594"/>
            <p:cNvSpPr>
              <a:spLocks/>
            </p:cNvSpPr>
            <p:nvPr userDrawn="1"/>
          </p:nvSpPr>
          <p:spPr bwMode="auto">
            <a:xfrm>
              <a:off x="451" y="347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2" y="1"/>
                    <a:pt x="2" y="0"/>
                  </a:cubicBezTo>
                  <a:cubicBezTo>
                    <a:pt x="2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3" name="Freeform 1595"/>
            <p:cNvSpPr>
              <a:spLocks/>
            </p:cNvSpPr>
            <p:nvPr userDrawn="1"/>
          </p:nvSpPr>
          <p:spPr bwMode="auto">
            <a:xfrm>
              <a:off x="451" y="347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1" y="2"/>
                    <a:pt x="1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4" name="Freeform 1596"/>
            <p:cNvSpPr>
              <a:spLocks/>
            </p:cNvSpPr>
            <p:nvPr userDrawn="1"/>
          </p:nvSpPr>
          <p:spPr bwMode="auto">
            <a:xfrm>
              <a:off x="455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5" name="Freeform 1597"/>
            <p:cNvSpPr>
              <a:spLocks/>
            </p:cNvSpPr>
            <p:nvPr userDrawn="1"/>
          </p:nvSpPr>
          <p:spPr bwMode="auto">
            <a:xfrm>
              <a:off x="455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6" name="Freeform 1598"/>
            <p:cNvSpPr>
              <a:spLocks/>
            </p:cNvSpPr>
            <p:nvPr userDrawn="1"/>
          </p:nvSpPr>
          <p:spPr bwMode="auto">
            <a:xfrm>
              <a:off x="457" y="343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7" name="Freeform 1599"/>
            <p:cNvSpPr>
              <a:spLocks/>
            </p:cNvSpPr>
            <p:nvPr userDrawn="1"/>
          </p:nvSpPr>
          <p:spPr bwMode="auto">
            <a:xfrm>
              <a:off x="455" y="341"/>
              <a:ext cx="4" cy="6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2"/>
                    <a:pt x="2" y="2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8" name="Freeform 1600"/>
            <p:cNvSpPr>
              <a:spLocks/>
            </p:cNvSpPr>
            <p:nvPr userDrawn="1"/>
          </p:nvSpPr>
          <p:spPr bwMode="auto">
            <a:xfrm>
              <a:off x="459" y="341"/>
              <a:ext cx="1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79" name="Freeform 1601"/>
            <p:cNvSpPr>
              <a:spLocks/>
            </p:cNvSpPr>
            <p:nvPr userDrawn="1"/>
          </p:nvSpPr>
          <p:spPr bwMode="auto">
            <a:xfrm>
              <a:off x="459" y="339"/>
              <a:ext cx="1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0" name="Freeform 1602"/>
            <p:cNvSpPr>
              <a:spLocks/>
            </p:cNvSpPr>
            <p:nvPr userDrawn="1"/>
          </p:nvSpPr>
          <p:spPr bwMode="auto">
            <a:xfrm>
              <a:off x="459" y="33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1" name="Freeform 1603"/>
            <p:cNvSpPr>
              <a:spLocks/>
            </p:cNvSpPr>
            <p:nvPr userDrawn="1"/>
          </p:nvSpPr>
          <p:spPr bwMode="auto">
            <a:xfrm>
              <a:off x="457" y="345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2" name="Freeform 1604"/>
            <p:cNvSpPr>
              <a:spLocks/>
            </p:cNvSpPr>
            <p:nvPr userDrawn="1"/>
          </p:nvSpPr>
          <p:spPr bwMode="auto">
            <a:xfrm>
              <a:off x="457" y="345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3" name="Freeform 1605"/>
            <p:cNvSpPr>
              <a:spLocks/>
            </p:cNvSpPr>
            <p:nvPr userDrawn="1"/>
          </p:nvSpPr>
          <p:spPr bwMode="auto">
            <a:xfrm>
              <a:off x="459" y="341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4" name="Freeform 1606"/>
            <p:cNvSpPr>
              <a:spLocks/>
            </p:cNvSpPr>
            <p:nvPr userDrawn="1"/>
          </p:nvSpPr>
          <p:spPr bwMode="auto">
            <a:xfrm>
              <a:off x="459" y="341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5" name="Freeform 1607"/>
            <p:cNvSpPr>
              <a:spLocks/>
            </p:cNvSpPr>
            <p:nvPr userDrawn="1"/>
          </p:nvSpPr>
          <p:spPr bwMode="auto">
            <a:xfrm>
              <a:off x="461" y="334"/>
              <a:ext cx="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6" name="Freeform 1608"/>
            <p:cNvSpPr>
              <a:spLocks/>
            </p:cNvSpPr>
            <p:nvPr userDrawn="1"/>
          </p:nvSpPr>
          <p:spPr bwMode="auto">
            <a:xfrm>
              <a:off x="461" y="332"/>
              <a:ext cx="4" cy="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</a:cxnLst>
              <a:rect l="0" t="0" r="r" b="b"/>
              <a:pathLst>
                <a:path w="2" h="5">
                  <a:moveTo>
                    <a:pt x="2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7" name="Freeform 1609"/>
            <p:cNvSpPr>
              <a:spLocks/>
            </p:cNvSpPr>
            <p:nvPr userDrawn="1"/>
          </p:nvSpPr>
          <p:spPr bwMode="auto">
            <a:xfrm>
              <a:off x="449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8" name="Freeform 1610"/>
            <p:cNvSpPr>
              <a:spLocks/>
            </p:cNvSpPr>
            <p:nvPr userDrawn="1"/>
          </p:nvSpPr>
          <p:spPr bwMode="auto">
            <a:xfrm>
              <a:off x="449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89" name="Freeform 1611"/>
            <p:cNvSpPr>
              <a:spLocks/>
            </p:cNvSpPr>
            <p:nvPr userDrawn="1"/>
          </p:nvSpPr>
          <p:spPr bwMode="auto">
            <a:xfrm>
              <a:off x="455" y="34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0" name="Freeform 1612"/>
            <p:cNvSpPr>
              <a:spLocks/>
            </p:cNvSpPr>
            <p:nvPr userDrawn="1"/>
          </p:nvSpPr>
          <p:spPr bwMode="auto">
            <a:xfrm>
              <a:off x="451" y="332"/>
              <a:ext cx="6" cy="1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5"/>
                </a:cxn>
              </a:cxnLst>
              <a:rect l="0" t="0" r="r" b="b"/>
              <a:pathLst>
                <a:path w="3" h="6">
                  <a:moveTo>
                    <a:pt x="0" y="5"/>
                  </a:moveTo>
                  <a:cubicBezTo>
                    <a:pt x="0" y="5"/>
                    <a:pt x="0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5"/>
                    <a:pt x="1" y="5"/>
                    <a:pt x="2" y="5"/>
                  </a:cubicBezTo>
                  <a:cubicBezTo>
                    <a:pt x="3" y="3"/>
                    <a:pt x="1" y="2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2"/>
                    <a:pt x="0" y="4"/>
                    <a:pt x="0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1" name="Freeform 1613"/>
            <p:cNvSpPr>
              <a:spLocks/>
            </p:cNvSpPr>
            <p:nvPr userDrawn="1"/>
          </p:nvSpPr>
          <p:spPr bwMode="auto">
            <a:xfrm>
              <a:off x="455" y="332"/>
              <a:ext cx="4" cy="12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" y="4"/>
                </a:cxn>
              </a:cxnLst>
              <a:rect l="0" t="0" r="r" b="b"/>
              <a:pathLst>
                <a:path w="2" h="5"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1"/>
                    <a:pt x="1" y="0"/>
                  </a:cubicBezTo>
                  <a:cubicBezTo>
                    <a:pt x="1" y="2"/>
                    <a:pt x="0" y="2"/>
                    <a:pt x="1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2" name="Freeform 1614"/>
            <p:cNvSpPr>
              <a:spLocks/>
            </p:cNvSpPr>
            <p:nvPr userDrawn="1"/>
          </p:nvSpPr>
          <p:spPr bwMode="auto">
            <a:xfrm>
              <a:off x="455" y="332"/>
              <a:ext cx="4" cy="12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0" y="4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3" name="Freeform 1615"/>
            <p:cNvSpPr>
              <a:spLocks/>
            </p:cNvSpPr>
            <p:nvPr userDrawn="1"/>
          </p:nvSpPr>
          <p:spPr bwMode="auto">
            <a:xfrm>
              <a:off x="457" y="330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1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4" name="Freeform 1616"/>
            <p:cNvSpPr>
              <a:spLocks/>
            </p:cNvSpPr>
            <p:nvPr userDrawn="1"/>
          </p:nvSpPr>
          <p:spPr bwMode="auto">
            <a:xfrm>
              <a:off x="457" y="330"/>
              <a:ext cx="2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5" name="Freeform 1617"/>
            <p:cNvSpPr>
              <a:spLocks/>
            </p:cNvSpPr>
            <p:nvPr userDrawn="1"/>
          </p:nvSpPr>
          <p:spPr bwMode="auto">
            <a:xfrm>
              <a:off x="459" y="33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6" name="Freeform 1618"/>
            <p:cNvSpPr>
              <a:spLocks/>
            </p:cNvSpPr>
            <p:nvPr userDrawn="1"/>
          </p:nvSpPr>
          <p:spPr bwMode="auto">
            <a:xfrm>
              <a:off x="459" y="33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7" name="Freeform 1619"/>
            <p:cNvSpPr>
              <a:spLocks/>
            </p:cNvSpPr>
            <p:nvPr userDrawn="1"/>
          </p:nvSpPr>
          <p:spPr bwMode="auto">
            <a:xfrm>
              <a:off x="459" y="334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8" name="Freeform 1620"/>
            <p:cNvSpPr>
              <a:spLocks/>
            </p:cNvSpPr>
            <p:nvPr userDrawn="1"/>
          </p:nvSpPr>
          <p:spPr bwMode="auto">
            <a:xfrm>
              <a:off x="459" y="334"/>
              <a:ext cx="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99" name="Freeform 1621"/>
            <p:cNvSpPr>
              <a:spLocks/>
            </p:cNvSpPr>
            <p:nvPr userDrawn="1"/>
          </p:nvSpPr>
          <p:spPr bwMode="auto">
            <a:xfrm>
              <a:off x="459" y="330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0" name="Freeform 1622"/>
            <p:cNvSpPr>
              <a:spLocks/>
            </p:cNvSpPr>
            <p:nvPr userDrawn="1"/>
          </p:nvSpPr>
          <p:spPr bwMode="auto">
            <a:xfrm>
              <a:off x="449" y="322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1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1" name="Freeform 1623"/>
            <p:cNvSpPr>
              <a:spLocks/>
            </p:cNvSpPr>
            <p:nvPr userDrawn="1"/>
          </p:nvSpPr>
          <p:spPr bwMode="auto">
            <a:xfrm>
              <a:off x="449" y="320"/>
              <a:ext cx="4" cy="6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2" name="Freeform 1624"/>
            <p:cNvSpPr>
              <a:spLocks/>
            </p:cNvSpPr>
            <p:nvPr userDrawn="1"/>
          </p:nvSpPr>
          <p:spPr bwMode="auto">
            <a:xfrm>
              <a:off x="453" y="328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3" name="Freeform 1625"/>
            <p:cNvSpPr>
              <a:spLocks/>
            </p:cNvSpPr>
            <p:nvPr userDrawn="1"/>
          </p:nvSpPr>
          <p:spPr bwMode="auto">
            <a:xfrm>
              <a:off x="451" y="328"/>
              <a:ext cx="2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4" name="Freeform 1626"/>
            <p:cNvSpPr>
              <a:spLocks/>
            </p:cNvSpPr>
            <p:nvPr userDrawn="1"/>
          </p:nvSpPr>
          <p:spPr bwMode="auto">
            <a:xfrm>
              <a:off x="451" y="326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5" name="Freeform 1627"/>
            <p:cNvSpPr>
              <a:spLocks/>
            </p:cNvSpPr>
            <p:nvPr userDrawn="1"/>
          </p:nvSpPr>
          <p:spPr bwMode="auto">
            <a:xfrm>
              <a:off x="451" y="326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6" name="Freeform 1628"/>
            <p:cNvSpPr>
              <a:spLocks/>
            </p:cNvSpPr>
            <p:nvPr userDrawn="1"/>
          </p:nvSpPr>
          <p:spPr bwMode="auto">
            <a:xfrm>
              <a:off x="451" y="326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7" name="Freeform 1629"/>
            <p:cNvSpPr>
              <a:spLocks/>
            </p:cNvSpPr>
            <p:nvPr userDrawn="1"/>
          </p:nvSpPr>
          <p:spPr bwMode="auto">
            <a:xfrm>
              <a:off x="453" y="324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8" name="Freeform 1630"/>
            <p:cNvSpPr>
              <a:spLocks/>
            </p:cNvSpPr>
            <p:nvPr userDrawn="1"/>
          </p:nvSpPr>
          <p:spPr bwMode="auto">
            <a:xfrm>
              <a:off x="453" y="324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09" name="Freeform 1631"/>
            <p:cNvSpPr>
              <a:spLocks/>
            </p:cNvSpPr>
            <p:nvPr userDrawn="1"/>
          </p:nvSpPr>
          <p:spPr bwMode="auto">
            <a:xfrm>
              <a:off x="453" y="326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0" name="Freeform 1632"/>
            <p:cNvSpPr>
              <a:spLocks/>
            </p:cNvSpPr>
            <p:nvPr userDrawn="1"/>
          </p:nvSpPr>
          <p:spPr bwMode="auto">
            <a:xfrm>
              <a:off x="453" y="326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1" name="Freeform 1633"/>
            <p:cNvSpPr>
              <a:spLocks/>
            </p:cNvSpPr>
            <p:nvPr userDrawn="1"/>
          </p:nvSpPr>
          <p:spPr bwMode="auto">
            <a:xfrm>
              <a:off x="455" y="326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2" name="Freeform 1634"/>
            <p:cNvSpPr>
              <a:spLocks/>
            </p:cNvSpPr>
            <p:nvPr userDrawn="1"/>
          </p:nvSpPr>
          <p:spPr bwMode="auto">
            <a:xfrm>
              <a:off x="453" y="326"/>
              <a:ext cx="4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3" name="Freeform 1635"/>
            <p:cNvSpPr>
              <a:spLocks/>
            </p:cNvSpPr>
            <p:nvPr userDrawn="1"/>
          </p:nvSpPr>
          <p:spPr bwMode="auto">
            <a:xfrm>
              <a:off x="343" y="357"/>
              <a:ext cx="68" cy="72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5" y="3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5" y="5"/>
                </a:cxn>
                <a:cxn ang="0">
                  <a:pos x="2" y="7"/>
                </a:cxn>
                <a:cxn ang="0">
                  <a:pos x="1" y="9"/>
                </a:cxn>
                <a:cxn ang="0">
                  <a:pos x="1" y="12"/>
                </a:cxn>
                <a:cxn ang="0">
                  <a:pos x="0" y="14"/>
                </a:cxn>
                <a:cxn ang="0">
                  <a:pos x="1" y="19"/>
                </a:cxn>
                <a:cxn ang="0">
                  <a:pos x="5" y="22"/>
                </a:cxn>
                <a:cxn ang="0">
                  <a:pos x="9" y="21"/>
                </a:cxn>
                <a:cxn ang="0">
                  <a:pos x="11" y="20"/>
                </a:cxn>
                <a:cxn ang="0">
                  <a:pos x="13" y="19"/>
                </a:cxn>
                <a:cxn ang="0">
                  <a:pos x="14" y="20"/>
                </a:cxn>
                <a:cxn ang="0">
                  <a:pos x="15" y="19"/>
                </a:cxn>
                <a:cxn ang="0">
                  <a:pos x="17" y="21"/>
                </a:cxn>
                <a:cxn ang="0">
                  <a:pos x="20" y="23"/>
                </a:cxn>
                <a:cxn ang="0">
                  <a:pos x="21" y="27"/>
                </a:cxn>
                <a:cxn ang="0">
                  <a:pos x="23" y="30"/>
                </a:cxn>
                <a:cxn ang="0">
                  <a:pos x="26" y="33"/>
                </a:cxn>
                <a:cxn ang="0">
                  <a:pos x="31" y="27"/>
                </a:cxn>
                <a:cxn ang="0">
                  <a:pos x="32" y="25"/>
                </a:cxn>
                <a:cxn ang="0">
                  <a:pos x="32" y="23"/>
                </a:cxn>
                <a:cxn ang="0">
                  <a:pos x="33" y="19"/>
                </a:cxn>
                <a:cxn ang="0">
                  <a:pos x="31" y="16"/>
                </a:cxn>
                <a:cxn ang="0">
                  <a:pos x="32" y="13"/>
                </a:cxn>
                <a:cxn ang="0">
                  <a:pos x="33" y="5"/>
                </a:cxn>
                <a:cxn ang="0">
                  <a:pos x="30" y="8"/>
                </a:cxn>
                <a:cxn ang="0">
                  <a:pos x="26" y="5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3" y="1"/>
                </a:cxn>
                <a:cxn ang="0">
                  <a:pos x="22" y="0"/>
                </a:cxn>
              </a:cxnLst>
              <a:rect l="0" t="0" r="r" b="b"/>
              <a:pathLst>
                <a:path w="34" h="36">
                  <a:moveTo>
                    <a:pt x="22" y="0"/>
                  </a:moveTo>
                  <a:cubicBezTo>
                    <a:pt x="21" y="1"/>
                    <a:pt x="17" y="2"/>
                    <a:pt x="15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5" y="5"/>
                    <a:pt x="15" y="4"/>
                    <a:pt x="14" y="4"/>
                  </a:cubicBezTo>
                  <a:cubicBezTo>
                    <a:pt x="13" y="5"/>
                    <a:pt x="13" y="4"/>
                    <a:pt x="12" y="4"/>
                  </a:cubicBezTo>
                  <a:cubicBezTo>
                    <a:pt x="10" y="5"/>
                    <a:pt x="11" y="4"/>
                    <a:pt x="10" y="2"/>
                  </a:cubicBezTo>
                  <a:cubicBezTo>
                    <a:pt x="8" y="3"/>
                    <a:pt x="6" y="4"/>
                    <a:pt x="5" y="5"/>
                  </a:cubicBezTo>
                  <a:cubicBezTo>
                    <a:pt x="4" y="6"/>
                    <a:pt x="2" y="6"/>
                    <a:pt x="2" y="7"/>
                  </a:cubicBezTo>
                  <a:cubicBezTo>
                    <a:pt x="2" y="8"/>
                    <a:pt x="2" y="8"/>
                    <a:pt x="1" y="9"/>
                  </a:cubicBezTo>
                  <a:cubicBezTo>
                    <a:pt x="1" y="10"/>
                    <a:pt x="1" y="10"/>
                    <a:pt x="1" y="12"/>
                  </a:cubicBezTo>
                  <a:cubicBezTo>
                    <a:pt x="0" y="12"/>
                    <a:pt x="0" y="13"/>
                    <a:pt x="0" y="14"/>
                  </a:cubicBezTo>
                  <a:cubicBezTo>
                    <a:pt x="0" y="16"/>
                    <a:pt x="2" y="17"/>
                    <a:pt x="1" y="19"/>
                  </a:cubicBezTo>
                  <a:cubicBezTo>
                    <a:pt x="2" y="20"/>
                    <a:pt x="3" y="21"/>
                    <a:pt x="5" y="22"/>
                  </a:cubicBezTo>
                  <a:cubicBezTo>
                    <a:pt x="6" y="22"/>
                    <a:pt x="7" y="22"/>
                    <a:pt x="9" y="21"/>
                  </a:cubicBezTo>
                  <a:cubicBezTo>
                    <a:pt x="10" y="21"/>
                    <a:pt x="10" y="21"/>
                    <a:pt x="11" y="20"/>
                  </a:cubicBezTo>
                  <a:cubicBezTo>
                    <a:pt x="12" y="20"/>
                    <a:pt x="12" y="19"/>
                    <a:pt x="13" y="19"/>
                  </a:cubicBezTo>
                  <a:cubicBezTo>
                    <a:pt x="14" y="19"/>
                    <a:pt x="14" y="20"/>
                    <a:pt x="14" y="20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6" y="20"/>
                    <a:pt x="17" y="20"/>
                    <a:pt x="17" y="21"/>
                  </a:cubicBezTo>
                  <a:cubicBezTo>
                    <a:pt x="17" y="22"/>
                    <a:pt x="19" y="23"/>
                    <a:pt x="20" y="23"/>
                  </a:cubicBezTo>
                  <a:cubicBezTo>
                    <a:pt x="21" y="25"/>
                    <a:pt x="20" y="25"/>
                    <a:pt x="21" y="27"/>
                  </a:cubicBezTo>
                  <a:cubicBezTo>
                    <a:pt x="21" y="28"/>
                    <a:pt x="22" y="29"/>
                    <a:pt x="23" y="30"/>
                  </a:cubicBezTo>
                  <a:cubicBezTo>
                    <a:pt x="24" y="31"/>
                    <a:pt x="26" y="33"/>
                    <a:pt x="26" y="33"/>
                  </a:cubicBezTo>
                  <a:cubicBezTo>
                    <a:pt x="28" y="36"/>
                    <a:pt x="31" y="29"/>
                    <a:pt x="31" y="27"/>
                  </a:cubicBezTo>
                  <a:cubicBezTo>
                    <a:pt x="31" y="27"/>
                    <a:pt x="32" y="26"/>
                    <a:pt x="32" y="25"/>
                  </a:cubicBezTo>
                  <a:cubicBezTo>
                    <a:pt x="32" y="24"/>
                    <a:pt x="31" y="24"/>
                    <a:pt x="32" y="23"/>
                  </a:cubicBezTo>
                  <a:cubicBezTo>
                    <a:pt x="32" y="22"/>
                    <a:pt x="34" y="20"/>
                    <a:pt x="33" y="19"/>
                  </a:cubicBezTo>
                  <a:cubicBezTo>
                    <a:pt x="32" y="18"/>
                    <a:pt x="31" y="17"/>
                    <a:pt x="31" y="16"/>
                  </a:cubicBezTo>
                  <a:cubicBezTo>
                    <a:pt x="31" y="15"/>
                    <a:pt x="32" y="14"/>
                    <a:pt x="32" y="13"/>
                  </a:cubicBezTo>
                  <a:cubicBezTo>
                    <a:pt x="33" y="10"/>
                    <a:pt x="34" y="8"/>
                    <a:pt x="33" y="5"/>
                  </a:cubicBezTo>
                  <a:cubicBezTo>
                    <a:pt x="33" y="6"/>
                    <a:pt x="31" y="8"/>
                    <a:pt x="30" y="8"/>
                  </a:cubicBezTo>
                  <a:cubicBezTo>
                    <a:pt x="30" y="6"/>
                    <a:pt x="27" y="6"/>
                    <a:pt x="26" y="5"/>
                  </a:cubicBezTo>
                  <a:cubicBezTo>
                    <a:pt x="25" y="4"/>
                    <a:pt x="22" y="3"/>
                    <a:pt x="21" y="1"/>
                  </a:cubicBezTo>
                  <a:cubicBezTo>
                    <a:pt x="22" y="2"/>
                    <a:pt x="22" y="2"/>
                    <a:pt x="23" y="2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0"/>
                    <a:pt x="23" y="0"/>
                    <a:pt x="2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4" name="Freeform 1636"/>
            <p:cNvSpPr>
              <a:spLocks/>
            </p:cNvSpPr>
            <p:nvPr userDrawn="1"/>
          </p:nvSpPr>
          <p:spPr bwMode="auto">
            <a:xfrm>
              <a:off x="341" y="260"/>
              <a:ext cx="108" cy="111"/>
            </a:xfrm>
            <a:custGeom>
              <a:avLst/>
              <a:gdLst/>
              <a:ahLst/>
              <a:cxnLst>
                <a:cxn ang="0">
                  <a:pos x="34" y="44"/>
                </a:cxn>
                <a:cxn ang="0">
                  <a:pos x="40" y="42"/>
                </a:cxn>
                <a:cxn ang="0">
                  <a:pos x="46" y="38"/>
                </a:cxn>
                <a:cxn ang="0">
                  <a:pos x="49" y="37"/>
                </a:cxn>
                <a:cxn ang="0">
                  <a:pos x="51" y="38"/>
                </a:cxn>
                <a:cxn ang="0">
                  <a:pos x="52" y="33"/>
                </a:cxn>
                <a:cxn ang="0">
                  <a:pos x="50" y="25"/>
                </a:cxn>
                <a:cxn ang="0">
                  <a:pos x="48" y="23"/>
                </a:cxn>
                <a:cxn ang="0">
                  <a:pos x="46" y="15"/>
                </a:cxn>
                <a:cxn ang="0">
                  <a:pos x="42" y="13"/>
                </a:cxn>
                <a:cxn ang="0">
                  <a:pos x="37" y="6"/>
                </a:cxn>
                <a:cxn ang="0">
                  <a:pos x="45" y="11"/>
                </a:cxn>
                <a:cxn ang="0">
                  <a:pos x="38" y="6"/>
                </a:cxn>
                <a:cxn ang="0">
                  <a:pos x="29" y="0"/>
                </a:cxn>
                <a:cxn ang="0">
                  <a:pos x="26" y="4"/>
                </a:cxn>
                <a:cxn ang="0">
                  <a:pos x="28" y="6"/>
                </a:cxn>
                <a:cxn ang="0">
                  <a:pos x="22" y="7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8" y="8"/>
                </a:cxn>
                <a:cxn ang="0">
                  <a:pos x="20" y="13"/>
                </a:cxn>
                <a:cxn ang="0">
                  <a:pos x="18" y="14"/>
                </a:cxn>
                <a:cxn ang="0">
                  <a:pos x="22" y="19"/>
                </a:cxn>
                <a:cxn ang="0">
                  <a:pos x="15" y="18"/>
                </a:cxn>
                <a:cxn ang="0">
                  <a:pos x="15" y="21"/>
                </a:cxn>
                <a:cxn ang="0">
                  <a:pos x="12" y="22"/>
                </a:cxn>
                <a:cxn ang="0">
                  <a:pos x="13" y="27"/>
                </a:cxn>
                <a:cxn ang="0">
                  <a:pos x="7" y="23"/>
                </a:cxn>
                <a:cxn ang="0">
                  <a:pos x="5" y="23"/>
                </a:cxn>
                <a:cxn ang="0">
                  <a:pos x="3" y="27"/>
                </a:cxn>
                <a:cxn ang="0">
                  <a:pos x="3" y="27"/>
                </a:cxn>
                <a:cxn ang="0">
                  <a:pos x="6" y="37"/>
                </a:cxn>
                <a:cxn ang="0">
                  <a:pos x="6" y="29"/>
                </a:cxn>
                <a:cxn ang="0">
                  <a:pos x="10" y="33"/>
                </a:cxn>
                <a:cxn ang="0">
                  <a:pos x="7" y="38"/>
                </a:cxn>
                <a:cxn ang="0">
                  <a:pos x="4" y="41"/>
                </a:cxn>
                <a:cxn ang="0">
                  <a:pos x="1" y="46"/>
                </a:cxn>
                <a:cxn ang="0">
                  <a:pos x="1" y="50"/>
                </a:cxn>
                <a:cxn ang="0">
                  <a:pos x="5" y="50"/>
                </a:cxn>
                <a:cxn ang="0">
                  <a:pos x="13" y="48"/>
                </a:cxn>
                <a:cxn ang="0">
                  <a:pos x="10" y="45"/>
                </a:cxn>
                <a:cxn ang="0">
                  <a:pos x="17" y="47"/>
                </a:cxn>
                <a:cxn ang="0">
                  <a:pos x="17" y="44"/>
                </a:cxn>
                <a:cxn ang="0">
                  <a:pos x="18" y="45"/>
                </a:cxn>
                <a:cxn ang="0">
                  <a:pos x="22" y="44"/>
                </a:cxn>
                <a:cxn ang="0">
                  <a:pos x="29" y="52"/>
                </a:cxn>
                <a:cxn ang="0">
                  <a:pos x="34" y="45"/>
                </a:cxn>
                <a:cxn ang="0">
                  <a:pos x="29" y="45"/>
                </a:cxn>
              </a:cxnLst>
              <a:rect l="0" t="0" r="r" b="b"/>
              <a:pathLst>
                <a:path w="54" h="55">
                  <a:moveTo>
                    <a:pt x="29" y="44"/>
                  </a:moveTo>
                  <a:cubicBezTo>
                    <a:pt x="30" y="44"/>
                    <a:pt x="31" y="45"/>
                    <a:pt x="32" y="45"/>
                  </a:cubicBezTo>
                  <a:cubicBezTo>
                    <a:pt x="32" y="45"/>
                    <a:pt x="33" y="45"/>
                    <a:pt x="33" y="45"/>
                  </a:cubicBezTo>
                  <a:cubicBezTo>
                    <a:pt x="34" y="44"/>
                    <a:pt x="34" y="45"/>
                    <a:pt x="34" y="44"/>
                  </a:cubicBezTo>
                  <a:cubicBezTo>
                    <a:pt x="35" y="44"/>
                    <a:pt x="36" y="43"/>
                    <a:pt x="38" y="42"/>
                  </a:cubicBezTo>
                  <a:cubicBezTo>
                    <a:pt x="38" y="42"/>
                    <a:pt x="39" y="43"/>
                    <a:pt x="40" y="42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0" y="43"/>
                    <a:pt x="41" y="43"/>
                    <a:pt x="40" y="42"/>
                  </a:cubicBezTo>
                  <a:cubicBezTo>
                    <a:pt x="41" y="43"/>
                    <a:pt x="42" y="44"/>
                    <a:pt x="43" y="45"/>
                  </a:cubicBezTo>
                  <a:cubicBezTo>
                    <a:pt x="44" y="46"/>
                    <a:pt x="45" y="48"/>
                    <a:pt x="45" y="46"/>
                  </a:cubicBezTo>
                  <a:cubicBezTo>
                    <a:pt x="46" y="44"/>
                    <a:pt x="44" y="43"/>
                    <a:pt x="45" y="42"/>
                  </a:cubicBezTo>
                  <a:cubicBezTo>
                    <a:pt x="46" y="41"/>
                    <a:pt x="46" y="39"/>
                    <a:pt x="46" y="38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7" y="37"/>
                    <a:pt x="48" y="37"/>
                    <a:pt x="49" y="39"/>
                  </a:cubicBezTo>
                  <a:cubicBezTo>
                    <a:pt x="49" y="38"/>
                    <a:pt x="49" y="38"/>
                    <a:pt x="49" y="37"/>
                  </a:cubicBezTo>
                  <a:cubicBezTo>
                    <a:pt x="51" y="38"/>
                    <a:pt x="51" y="39"/>
                    <a:pt x="51" y="41"/>
                  </a:cubicBezTo>
                  <a:cubicBezTo>
                    <a:pt x="52" y="41"/>
                    <a:pt x="54" y="43"/>
                    <a:pt x="53" y="41"/>
                  </a:cubicBezTo>
                  <a:cubicBezTo>
                    <a:pt x="53" y="40"/>
                    <a:pt x="52" y="41"/>
                    <a:pt x="52" y="40"/>
                  </a:cubicBezTo>
                  <a:cubicBezTo>
                    <a:pt x="51" y="40"/>
                    <a:pt x="51" y="39"/>
                    <a:pt x="51" y="38"/>
                  </a:cubicBezTo>
                  <a:cubicBezTo>
                    <a:pt x="52" y="38"/>
                    <a:pt x="53" y="38"/>
                    <a:pt x="53" y="39"/>
                  </a:cubicBezTo>
                  <a:cubicBezTo>
                    <a:pt x="53" y="37"/>
                    <a:pt x="54" y="36"/>
                    <a:pt x="52" y="35"/>
                  </a:cubicBezTo>
                  <a:cubicBezTo>
                    <a:pt x="52" y="34"/>
                    <a:pt x="50" y="34"/>
                    <a:pt x="52" y="32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1"/>
                    <a:pt x="52" y="31"/>
                    <a:pt x="53" y="30"/>
                  </a:cubicBezTo>
                  <a:cubicBezTo>
                    <a:pt x="53" y="29"/>
                    <a:pt x="52" y="27"/>
                    <a:pt x="52" y="26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1" y="25"/>
                    <a:pt x="50" y="25"/>
                    <a:pt x="50" y="25"/>
                  </a:cubicBezTo>
                  <a:cubicBezTo>
                    <a:pt x="49" y="24"/>
                    <a:pt x="49" y="24"/>
                    <a:pt x="49" y="23"/>
                  </a:cubicBezTo>
                  <a:cubicBezTo>
                    <a:pt x="49" y="23"/>
                    <a:pt x="49" y="23"/>
                    <a:pt x="49" y="24"/>
                  </a:cubicBezTo>
                  <a:cubicBezTo>
                    <a:pt x="47" y="24"/>
                    <a:pt x="48" y="23"/>
                    <a:pt x="47" y="22"/>
                  </a:cubicBezTo>
                  <a:cubicBezTo>
                    <a:pt x="47" y="22"/>
                    <a:pt x="48" y="22"/>
                    <a:pt x="48" y="23"/>
                  </a:cubicBezTo>
                  <a:cubicBezTo>
                    <a:pt x="48" y="20"/>
                    <a:pt x="50" y="22"/>
                    <a:pt x="51" y="23"/>
                  </a:cubicBezTo>
                  <a:cubicBezTo>
                    <a:pt x="51" y="22"/>
                    <a:pt x="50" y="22"/>
                    <a:pt x="49" y="21"/>
                  </a:cubicBezTo>
                  <a:cubicBezTo>
                    <a:pt x="48" y="21"/>
                    <a:pt x="48" y="19"/>
                    <a:pt x="48" y="18"/>
                  </a:cubicBezTo>
                  <a:cubicBezTo>
                    <a:pt x="49" y="18"/>
                    <a:pt x="46" y="15"/>
                    <a:pt x="46" y="15"/>
                  </a:cubicBezTo>
                  <a:cubicBezTo>
                    <a:pt x="45" y="14"/>
                    <a:pt x="42" y="12"/>
                    <a:pt x="43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39" y="11"/>
                    <a:pt x="39" y="10"/>
                  </a:cubicBezTo>
                  <a:cubicBezTo>
                    <a:pt x="39" y="10"/>
                    <a:pt x="39" y="9"/>
                    <a:pt x="39" y="8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8"/>
                    <a:pt x="38" y="7"/>
                    <a:pt x="37" y="6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6"/>
                    <a:pt x="37" y="6"/>
                    <a:pt x="37" y="5"/>
                  </a:cubicBezTo>
                  <a:cubicBezTo>
                    <a:pt x="38" y="6"/>
                    <a:pt x="40" y="7"/>
                    <a:pt x="41" y="8"/>
                  </a:cubicBezTo>
                  <a:cubicBezTo>
                    <a:pt x="42" y="9"/>
                    <a:pt x="44" y="10"/>
                    <a:pt x="45" y="11"/>
                  </a:cubicBezTo>
                  <a:cubicBezTo>
                    <a:pt x="44" y="10"/>
                    <a:pt x="42" y="8"/>
                    <a:pt x="41" y="8"/>
                  </a:cubicBezTo>
                  <a:cubicBezTo>
                    <a:pt x="40" y="7"/>
                    <a:pt x="39" y="7"/>
                    <a:pt x="38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8" y="5"/>
                    <a:pt x="37" y="4"/>
                    <a:pt x="36" y="3"/>
                  </a:cubicBezTo>
                  <a:cubicBezTo>
                    <a:pt x="35" y="3"/>
                    <a:pt x="35" y="3"/>
                    <a:pt x="34" y="2"/>
                  </a:cubicBezTo>
                  <a:cubicBezTo>
                    <a:pt x="33" y="2"/>
                    <a:pt x="30" y="0"/>
                    <a:pt x="29" y="0"/>
                  </a:cubicBezTo>
                  <a:cubicBezTo>
                    <a:pt x="28" y="1"/>
                    <a:pt x="30" y="2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32" y="3"/>
                    <a:pt x="28" y="2"/>
                    <a:pt x="29" y="3"/>
                  </a:cubicBezTo>
                  <a:cubicBezTo>
                    <a:pt x="28" y="3"/>
                    <a:pt x="27" y="3"/>
                    <a:pt x="26" y="4"/>
                  </a:cubicBezTo>
                  <a:cubicBezTo>
                    <a:pt x="26" y="4"/>
                    <a:pt x="27" y="4"/>
                    <a:pt x="28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6"/>
                    <a:pt x="27" y="6"/>
                    <a:pt x="28" y="6"/>
                  </a:cubicBezTo>
                  <a:cubicBezTo>
                    <a:pt x="26" y="6"/>
                    <a:pt x="25" y="4"/>
                    <a:pt x="24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4" y="7"/>
                    <a:pt x="23" y="6"/>
                    <a:pt x="23" y="7"/>
                  </a:cubicBezTo>
                  <a:cubicBezTo>
                    <a:pt x="23" y="7"/>
                    <a:pt x="22" y="7"/>
                    <a:pt x="22" y="7"/>
                  </a:cubicBezTo>
                  <a:cubicBezTo>
                    <a:pt x="22" y="7"/>
                    <a:pt x="22" y="7"/>
                    <a:pt x="23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8"/>
                    <a:pt x="22" y="8"/>
                    <a:pt x="22" y="9"/>
                  </a:cubicBezTo>
                  <a:cubicBezTo>
                    <a:pt x="22" y="8"/>
                    <a:pt x="21" y="6"/>
                    <a:pt x="20" y="6"/>
                  </a:cubicBezTo>
                  <a:cubicBezTo>
                    <a:pt x="19" y="5"/>
                    <a:pt x="18" y="5"/>
                    <a:pt x="19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7" y="6"/>
                    <a:pt x="18" y="6"/>
                    <a:pt x="17" y="6"/>
                  </a:cubicBezTo>
                  <a:cubicBezTo>
                    <a:pt x="17" y="6"/>
                    <a:pt x="17" y="6"/>
                    <a:pt x="16" y="6"/>
                  </a:cubicBezTo>
                  <a:cubicBezTo>
                    <a:pt x="17" y="6"/>
                    <a:pt x="17" y="7"/>
                    <a:pt x="18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9"/>
                    <a:pt x="17" y="10"/>
                    <a:pt x="18" y="11"/>
                  </a:cubicBezTo>
                  <a:cubicBezTo>
                    <a:pt x="18" y="11"/>
                    <a:pt x="18" y="12"/>
                    <a:pt x="17" y="12"/>
                  </a:cubicBezTo>
                  <a:cubicBezTo>
                    <a:pt x="18" y="13"/>
                    <a:pt x="19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8" y="15"/>
                    <a:pt x="18" y="14"/>
                    <a:pt x="17" y="14"/>
                  </a:cubicBezTo>
                  <a:cubicBezTo>
                    <a:pt x="18" y="14"/>
                    <a:pt x="19" y="17"/>
                    <a:pt x="20" y="16"/>
                  </a:cubicBezTo>
                  <a:cubicBezTo>
                    <a:pt x="21" y="17"/>
                    <a:pt x="22" y="18"/>
                    <a:pt x="22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7"/>
                    <a:pt x="17" y="14"/>
                    <a:pt x="15" y="14"/>
                  </a:cubicBezTo>
                  <a:cubicBezTo>
                    <a:pt x="15" y="16"/>
                    <a:pt x="18" y="17"/>
                    <a:pt x="19" y="18"/>
                  </a:cubicBezTo>
                  <a:cubicBezTo>
                    <a:pt x="18" y="18"/>
                    <a:pt x="16" y="18"/>
                    <a:pt x="15" y="18"/>
                  </a:cubicBezTo>
                  <a:cubicBezTo>
                    <a:pt x="16" y="19"/>
                    <a:pt x="17" y="19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20"/>
                    <a:pt x="16" y="20"/>
                    <a:pt x="15" y="21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4" y="21"/>
                    <a:pt x="14" y="23"/>
                    <a:pt x="13" y="2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2" y="22"/>
                    <a:pt x="12" y="22"/>
                  </a:cubicBezTo>
                  <a:cubicBezTo>
                    <a:pt x="12" y="23"/>
                    <a:pt x="13" y="23"/>
                    <a:pt x="13" y="24"/>
                  </a:cubicBezTo>
                  <a:cubicBezTo>
                    <a:pt x="12" y="24"/>
                    <a:pt x="12" y="26"/>
                    <a:pt x="13" y="26"/>
                  </a:cubicBezTo>
                  <a:cubicBezTo>
                    <a:pt x="13" y="26"/>
                    <a:pt x="12" y="26"/>
                    <a:pt x="12" y="26"/>
                  </a:cubicBezTo>
                  <a:cubicBezTo>
                    <a:pt x="12" y="26"/>
                    <a:pt x="12" y="27"/>
                    <a:pt x="13" y="27"/>
                  </a:cubicBezTo>
                  <a:cubicBezTo>
                    <a:pt x="11" y="28"/>
                    <a:pt x="10" y="26"/>
                    <a:pt x="9" y="25"/>
                  </a:cubicBezTo>
                  <a:cubicBezTo>
                    <a:pt x="10" y="26"/>
                    <a:pt x="13" y="25"/>
                    <a:pt x="12" y="24"/>
                  </a:cubicBezTo>
                  <a:cubicBezTo>
                    <a:pt x="10" y="23"/>
                    <a:pt x="7" y="23"/>
                    <a:pt x="6" y="23"/>
                  </a:cubicBezTo>
                  <a:cubicBezTo>
                    <a:pt x="7" y="23"/>
                    <a:pt x="6" y="23"/>
                    <a:pt x="7" y="23"/>
                  </a:cubicBezTo>
                  <a:cubicBezTo>
                    <a:pt x="6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4" y="24"/>
                    <a:pt x="2" y="26"/>
                    <a:pt x="3" y="26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3" y="27"/>
                  </a:cubicBezTo>
                  <a:cubicBezTo>
                    <a:pt x="2" y="29"/>
                    <a:pt x="3" y="31"/>
                    <a:pt x="2" y="33"/>
                  </a:cubicBezTo>
                  <a:cubicBezTo>
                    <a:pt x="2" y="34"/>
                    <a:pt x="1" y="36"/>
                    <a:pt x="3" y="36"/>
                  </a:cubicBezTo>
                  <a:cubicBezTo>
                    <a:pt x="2" y="38"/>
                    <a:pt x="4" y="36"/>
                    <a:pt x="4" y="35"/>
                  </a:cubicBezTo>
                  <a:cubicBezTo>
                    <a:pt x="5" y="36"/>
                    <a:pt x="6" y="37"/>
                    <a:pt x="6" y="37"/>
                  </a:cubicBezTo>
                  <a:cubicBezTo>
                    <a:pt x="7" y="38"/>
                    <a:pt x="8" y="36"/>
                    <a:pt x="7" y="35"/>
                  </a:cubicBezTo>
                  <a:cubicBezTo>
                    <a:pt x="7" y="35"/>
                    <a:pt x="8" y="34"/>
                    <a:pt x="7" y="34"/>
                  </a:cubicBezTo>
                  <a:cubicBezTo>
                    <a:pt x="7" y="33"/>
                    <a:pt x="6" y="33"/>
                    <a:pt x="6" y="33"/>
                  </a:cubicBezTo>
                  <a:cubicBezTo>
                    <a:pt x="6" y="32"/>
                    <a:pt x="7" y="29"/>
                    <a:pt x="6" y="29"/>
                  </a:cubicBezTo>
                  <a:cubicBezTo>
                    <a:pt x="5" y="29"/>
                    <a:pt x="7" y="28"/>
                    <a:pt x="7" y="28"/>
                  </a:cubicBezTo>
                  <a:cubicBezTo>
                    <a:pt x="8" y="27"/>
                    <a:pt x="7" y="31"/>
                    <a:pt x="7" y="31"/>
                  </a:cubicBezTo>
                  <a:cubicBezTo>
                    <a:pt x="8" y="34"/>
                    <a:pt x="10" y="31"/>
                    <a:pt x="12" y="31"/>
                  </a:cubicBezTo>
                  <a:cubicBezTo>
                    <a:pt x="12" y="32"/>
                    <a:pt x="9" y="33"/>
                    <a:pt x="10" y="33"/>
                  </a:cubicBezTo>
                  <a:cubicBezTo>
                    <a:pt x="10" y="34"/>
                    <a:pt x="11" y="35"/>
                    <a:pt x="10" y="35"/>
                  </a:cubicBezTo>
                  <a:cubicBezTo>
                    <a:pt x="9" y="34"/>
                    <a:pt x="10" y="37"/>
                    <a:pt x="10" y="37"/>
                  </a:cubicBezTo>
                  <a:cubicBezTo>
                    <a:pt x="10" y="37"/>
                    <a:pt x="8" y="39"/>
                    <a:pt x="7" y="39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9"/>
                    <a:pt x="6" y="39"/>
                    <a:pt x="6" y="39"/>
                  </a:cubicBezTo>
                  <a:cubicBezTo>
                    <a:pt x="5" y="39"/>
                    <a:pt x="6" y="38"/>
                    <a:pt x="5" y="37"/>
                  </a:cubicBezTo>
                  <a:cubicBezTo>
                    <a:pt x="3" y="38"/>
                    <a:pt x="5" y="39"/>
                    <a:pt x="5" y="40"/>
                  </a:cubicBezTo>
                  <a:cubicBezTo>
                    <a:pt x="4" y="40"/>
                    <a:pt x="4" y="41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2"/>
                    <a:pt x="3" y="45"/>
                    <a:pt x="2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2" y="45"/>
                    <a:pt x="1" y="46"/>
                    <a:pt x="1" y="46"/>
                  </a:cubicBezTo>
                  <a:cubicBezTo>
                    <a:pt x="1" y="46"/>
                    <a:pt x="2" y="46"/>
                    <a:pt x="2" y="46"/>
                  </a:cubicBezTo>
                  <a:cubicBezTo>
                    <a:pt x="3" y="46"/>
                    <a:pt x="3" y="47"/>
                    <a:pt x="3" y="47"/>
                  </a:cubicBezTo>
                  <a:cubicBezTo>
                    <a:pt x="4" y="49"/>
                    <a:pt x="4" y="48"/>
                    <a:pt x="3" y="49"/>
                  </a:cubicBezTo>
                  <a:cubicBezTo>
                    <a:pt x="1" y="50"/>
                    <a:pt x="1" y="49"/>
                    <a:pt x="1" y="50"/>
                  </a:cubicBezTo>
                  <a:cubicBezTo>
                    <a:pt x="0" y="51"/>
                    <a:pt x="1" y="53"/>
                    <a:pt x="2" y="54"/>
                  </a:cubicBezTo>
                  <a:cubicBezTo>
                    <a:pt x="3" y="53"/>
                    <a:pt x="3" y="54"/>
                    <a:pt x="4" y="53"/>
                  </a:cubicBezTo>
                  <a:cubicBezTo>
                    <a:pt x="5" y="52"/>
                    <a:pt x="5" y="52"/>
                    <a:pt x="6" y="51"/>
                  </a:cubicBezTo>
                  <a:cubicBezTo>
                    <a:pt x="5" y="51"/>
                    <a:pt x="5" y="51"/>
                    <a:pt x="5" y="50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9" y="46"/>
                    <a:pt x="10" y="47"/>
                    <a:pt x="11" y="47"/>
                  </a:cubicBezTo>
                  <a:cubicBezTo>
                    <a:pt x="12" y="47"/>
                    <a:pt x="13" y="47"/>
                    <a:pt x="13" y="48"/>
                  </a:cubicBezTo>
                  <a:cubicBezTo>
                    <a:pt x="13" y="48"/>
                    <a:pt x="13" y="47"/>
                    <a:pt x="13" y="47"/>
                  </a:cubicBezTo>
                  <a:cubicBezTo>
                    <a:pt x="13" y="47"/>
                    <a:pt x="13" y="47"/>
                    <a:pt x="14" y="47"/>
                  </a:cubicBezTo>
                  <a:cubicBezTo>
                    <a:pt x="13" y="47"/>
                    <a:pt x="8" y="45"/>
                    <a:pt x="10" y="44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1" y="45"/>
                    <a:pt x="12" y="45"/>
                    <a:pt x="14" y="45"/>
                  </a:cubicBezTo>
                  <a:cubicBezTo>
                    <a:pt x="14" y="46"/>
                    <a:pt x="14" y="47"/>
                    <a:pt x="15" y="47"/>
                  </a:cubicBezTo>
                  <a:cubicBezTo>
                    <a:pt x="16" y="47"/>
                    <a:pt x="16" y="47"/>
                    <a:pt x="17" y="47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6" y="46"/>
                    <a:pt x="16" y="46"/>
                    <a:pt x="15" y="45"/>
                  </a:cubicBezTo>
                  <a:cubicBezTo>
                    <a:pt x="16" y="45"/>
                    <a:pt x="16" y="45"/>
                    <a:pt x="17" y="44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7" y="44"/>
                    <a:pt x="17" y="44"/>
                    <a:pt x="18" y="44"/>
                  </a:cubicBezTo>
                  <a:cubicBezTo>
                    <a:pt x="18" y="44"/>
                    <a:pt x="17" y="44"/>
                    <a:pt x="17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20" y="46"/>
                    <a:pt x="21" y="45"/>
                    <a:pt x="22" y="44"/>
                  </a:cubicBezTo>
                  <a:cubicBezTo>
                    <a:pt x="22" y="45"/>
                    <a:pt x="23" y="46"/>
                    <a:pt x="23" y="46"/>
                  </a:cubicBezTo>
                  <a:cubicBezTo>
                    <a:pt x="23" y="47"/>
                    <a:pt x="23" y="48"/>
                    <a:pt x="23" y="48"/>
                  </a:cubicBezTo>
                  <a:cubicBezTo>
                    <a:pt x="24" y="48"/>
                    <a:pt x="24" y="49"/>
                    <a:pt x="24" y="49"/>
                  </a:cubicBezTo>
                  <a:cubicBezTo>
                    <a:pt x="26" y="49"/>
                    <a:pt x="28" y="52"/>
                    <a:pt x="29" y="52"/>
                  </a:cubicBezTo>
                  <a:cubicBezTo>
                    <a:pt x="31" y="54"/>
                    <a:pt x="31" y="55"/>
                    <a:pt x="33" y="53"/>
                  </a:cubicBezTo>
                  <a:cubicBezTo>
                    <a:pt x="33" y="52"/>
                    <a:pt x="36" y="49"/>
                    <a:pt x="35" y="48"/>
                  </a:cubicBezTo>
                  <a:cubicBezTo>
                    <a:pt x="35" y="48"/>
                    <a:pt x="36" y="47"/>
                    <a:pt x="36" y="46"/>
                  </a:cubicBezTo>
                  <a:cubicBezTo>
                    <a:pt x="35" y="45"/>
                    <a:pt x="34" y="46"/>
                    <a:pt x="34" y="45"/>
                  </a:cubicBezTo>
                  <a:cubicBezTo>
                    <a:pt x="33" y="46"/>
                    <a:pt x="33" y="47"/>
                    <a:pt x="32" y="47"/>
                  </a:cubicBezTo>
                  <a:cubicBezTo>
                    <a:pt x="32" y="46"/>
                    <a:pt x="32" y="46"/>
                    <a:pt x="31" y="46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0" y="46"/>
                    <a:pt x="29" y="45"/>
                  </a:cubicBezTo>
                  <a:cubicBezTo>
                    <a:pt x="29" y="44"/>
                    <a:pt x="29" y="44"/>
                    <a:pt x="29" y="4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5" name="Freeform 1637"/>
            <p:cNvSpPr>
              <a:spLocks/>
            </p:cNvSpPr>
            <p:nvPr userDrawn="1"/>
          </p:nvSpPr>
          <p:spPr bwMode="auto">
            <a:xfrm>
              <a:off x="257" y="250"/>
              <a:ext cx="210" cy="211"/>
            </a:xfrm>
            <a:custGeom>
              <a:avLst/>
              <a:gdLst/>
              <a:ahLst/>
              <a:cxnLst>
                <a:cxn ang="0">
                  <a:pos x="36" y="4"/>
                </a:cxn>
                <a:cxn ang="0">
                  <a:pos x="36" y="3"/>
                </a:cxn>
                <a:cxn ang="0">
                  <a:pos x="0" y="52"/>
                </a:cxn>
                <a:cxn ang="0">
                  <a:pos x="3" y="70"/>
                </a:cxn>
                <a:cxn ang="0">
                  <a:pos x="53" y="105"/>
                </a:cxn>
                <a:cxn ang="0">
                  <a:pos x="70" y="102"/>
                </a:cxn>
                <a:cxn ang="0">
                  <a:pos x="105" y="52"/>
                </a:cxn>
                <a:cxn ang="0">
                  <a:pos x="102" y="35"/>
                </a:cxn>
                <a:cxn ang="0">
                  <a:pos x="53" y="0"/>
                </a:cxn>
                <a:cxn ang="0">
                  <a:pos x="36" y="3"/>
                </a:cxn>
                <a:cxn ang="0">
                  <a:pos x="36" y="4"/>
                </a:cxn>
                <a:cxn ang="0">
                  <a:pos x="36" y="5"/>
                </a:cxn>
                <a:cxn ang="0">
                  <a:pos x="53" y="2"/>
                </a:cxn>
                <a:cxn ang="0">
                  <a:pos x="100" y="36"/>
                </a:cxn>
                <a:cxn ang="0">
                  <a:pos x="103" y="52"/>
                </a:cxn>
                <a:cxn ang="0">
                  <a:pos x="70" y="100"/>
                </a:cxn>
                <a:cxn ang="0">
                  <a:pos x="53" y="102"/>
                </a:cxn>
                <a:cxn ang="0">
                  <a:pos x="6" y="69"/>
                </a:cxn>
                <a:cxn ang="0">
                  <a:pos x="3" y="52"/>
                </a:cxn>
                <a:cxn ang="0">
                  <a:pos x="36" y="5"/>
                </a:cxn>
                <a:cxn ang="0">
                  <a:pos x="36" y="4"/>
                </a:cxn>
              </a:cxnLst>
              <a:rect l="0" t="0" r="r" b="b"/>
              <a:pathLst>
                <a:path w="105" h="105">
                  <a:moveTo>
                    <a:pt x="36" y="4"/>
                  </a:moveTo>
                  <a:cubicBezTo>
                    <a:pt x="36" y="3"/>
                    <a:pt x="36" y="3"/>
                    <a:pt x="36" y="3"/>
                  </a:cubicBezTo>
                  <a:cubicBezTo>
                    <a:pt x="14" y="10"/>
                    <a:pt x="0" y="31"/>
                    <a:pt x="0" y="52"/>
                  </a:cubicBezTo>
                  <a:cubicBezTo>
                    <a:pt x="0" y="58"/>
                    <a:pt x="1" y="64"/>
                    <a:pt x="3" y="70"/>
                  </a:cubicBezTo>
                  <a:cubicBezTo>
                    <a:pt x="11" y="91"/>
                    <a:pt x="31" y="105"/>
                    <a:pt x="53" y="105"/>
                  </a:cubicBezTo>
                  <a:cubicBezTo>
                    <a:pt x="59" y="105"/>
                    <a:pt x="65" y="104"/>
                    <a:pt x="70" y="102"/>
                  </a:cubicBezTo>
                  <a:cubicBezTo>
                    <a:pt x="92" y="94"/>
                    <a:pt x="105" y="74"/>
                    <a:pt x="105" y="52"/>
                  </a:cubicBezTo>
                  <a:cubicBezTo>
                    <a:pt x="105" y="46"/>
                    <a:pt x="105" y="41"/>
                    <a:pt x="102" y="35"/>
                  </a:cubicBezTo>
                  <a:cubicBezTo>
                    <a:pt x="95" y="13"/>
                    <a:pt x="75" y="0"/>
                    <a:pt x="53" y="0"/>
                  </a:cubicBezTo>
                  <a:cubicBezTo>
                    <a:pt x="47" y="0"/>
                    <a:pt x="41" y="1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42" y="3"/>
                    <a:pt x="47" y="2"/>
                    <a:pt x="53" y="2"/>
                  </a:cubicBezTo>
                  <a:cubicBezTo>
                    <a:pt x="74" y="2"/>
                    <a:pt x="93" y="15"/>
                    <a:pt x="100" y="36"/>
                  </a:cubicBezTo>
                  <a:cubicBezTo>
                    <a:pt x="102" y="41"/>
                    <a:pt x="103" y="47"/>
                    <a:pt x="103" y="52"/>
                  </a:cubicBezTo>
                  <a:cubicBezTo>
                    <a:pt x="103" y="73"/>
                    <a:pt x="90" y="92"/>
                    <a:pt x="70" y="100"/>
                  </a:cubicBezTo>
                  <a:cubicBezTo>
                    <a:pt x="64" y="101"/>
                    <a:pt x="58" y="102"/>
                    <a:pt x="53" y="102"/>
                  </a:cubicBezTo>
                  <a:cubicBezTo>
                    <a:pt x="32" y="102"/>
                    <a:pt x="13" y="89"/>
                    <a:pt x="6" y="69"/>
                  </a:cubicBezTo>
                  <a:cubicBezTo>
                    <a:pt x="4" y="63"/>
                    <a:pt x="3" y="58"/>
                    <a:pt x="3" y="52"/>
                  </a:cubicBezTo>
                  <a:cubicBezTo>
                    <a:pt x="3" y="32"/>
                    <a:pt x="16" y="12"/>
                    <a:pt x="36" y="5"/>
                  </a:cubicBezTo>
                  <a:cubicBezTo>
                    <a:pt x="36" y="4"/>
                    <a:pt x="36" y="4"/>
                    <a:pt x="36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6" name="Freeform 1638"/>
            <p:cNvSpPr>
              <a:spLocks/>
            </p:cNvSpPr>
            <p:nvPr userDrawn="1"/>
          </p:nvSpPr>
          <p:spPr bwMode="auto">
            <a:xfrm>
              <a:off x="257" y="248"/>
              <a:ext cx="212" cy="211"/>
            </a:xfrm>
            <a:custGeom>
              <a:avLst/>
              <a:gdLst/>
              <a:ahLst/>
              <a:cxnLst>
                <a:cxn ang="0">
                  <a:pos x="105" y="53"/>
                </a:cxn>
                <a:cxn ang="0">
                  <a:pos x="104" y="53"/>
                </a:cxn>
                <a:cxn ang="0">
                  <a:pos x="89" y="89"/>
                </a:cxn>
                <a:cxn ang="0">
                  <a:pos x="53" y="104"/>
                </a:cxn>
                <a:cxn ang="0">
                  <a:pos x="17" y="89"/>
                </a:cxn>
                <a:cxn ang="0">
                  <a:pos x="3" y="53"/>
                </a:cxn>
                <a:cxn ang="0">
                  <a:pos x="17" y="17"/>
                </a:cxn>
                <a:cxn ang="0">
                  <a:pos x="53" y="3"/>
                </a:cxn>
                <a:cxn ang="0">
                  <a:pos x="89" y="17"/>
                </a:cxn>
                <a:cxn ang="0">
                  <a:pos x="104" y="53"/>
                </a:cxn>
                <a:cxn ang="0">
                  <a:pos x="105" y="53"/>
                </a:cxn>
                <a:cxn ang="0">
                  <a:pos x="106" y="53"/>
                </a:cxn>
                <a:cxn ang="0">
                  <a:pos x="53" y="0"/>
                </a:cxn>
                <a:cxn ang="0">
                  <a:pos x="0" y="53"/>
                </a:cxn>
                <a:cxn ang="0">
                  <a:pos x="53" y="106"/>
                </a:cxn>
                <a:cxn ang="0">
                  <a:pos x="106" y="53"/>
                </a:cxn>
                <a:cxn ang="0">
                  <a:pos x="105" y="53"/>
                </a:cxn>
              </a:cxnLst>
              <a:rect l="0" t="0" r="r" b="b"/>
              <a:pathLst>
                <a:path w="106" h="106">
                  <a:moveTo>
                    <a:pt x="105" y="53"/>
                  </a:moveTo>
                  <a:cubicBezTo>
                    <a:pt x="104" y="53"/>
                    <a:pt x="104" y="53"/>
                    <a:pt x="104" y="53"/>
                  </a:cubicBezTo>
                  <a:cubicBezTo>
                    <a:pt x="104" y="67"/>
                    <a:pt x="98" y="80"/>
                    <a:pt x="89" y="89"/>
                  </a:cubicBezTo>
                  <a:cubicBezTo>
                    <a:pt x="80" y="98"/>
                    <a:pt x="67" y="104"/>
                    <a:pt x="53" y="104"/>
                  </a:cubicBezTo>
                  <a:cubicBezTo>
                    <a:pt x="39" y="104"/>
                    <a:pt x="26" y="98"/>
                    <a:pt x="17" y="89"/>
                  </a:cubicBezTo>
                  <a:cubicBezTo>
                    <a:pt x="8" y="80"/>
                    <a:pt x="3" y="67"/>
                    <a:pt x="3" y="53"/>
                  </a:cubicBezTo>
                  <a:cubicBezTo>
                    <a:pt x="3" y="39"/>
                    <a:pt x="8" y="27"/>
                    <a:pt x="17" y="17"/>
                  </a:cubicBezTo>
                  <a:cubicBezTo>
                    <a:pt x="26" y="8"/>
                    <a:pt x="39" y="3"/>
                    <a:pt x="53" y="3"/>
                  </a:cubicBezTo>
                  <a:cubicBezTo>
                    <a:pt x="67" y="3"/>
                    <a:pt x="80" y="8"/>
                    <a:pt x="89" y="17"/>
                  </a:cubicBezTo>
                  <a:cubicBezTo>
                    <a:pt x="98" y="27"/>
                    <a:pt x="104" y="39"/>
                    <a:pt x="104" y="53"/>
                  </a:cubicBezTo>
                  <a:cubicBezTo>
                    <a:pt x="105" y="53"/>
                    <a:pt x="105" y="53"/>
                    <a:pt x="105" y="53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6" y="24"/>
                    <a:pt x="82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82"/>
                    <a:pt x="24" y="106"/>
                    <a:pt x="53" y="106"/>
                  </a:cubicBezTo>
                  <a:cubicBezTo>
                    <a:pt x="82" y="106"/>
                    <a:pt x="106" y="82"/>
                    <a:pt x="106" y="53"/>
                  </a:cubicBezTo>
                  <a:cubicBezTo>
                    <a:pt x="105" y="53"/>
                    <a:pt x="105" y="53"/>
                    <a:pt x="105" y="5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7" name="Freeform 1639"/>
            <p:cNvSpPr>
              <a:spLocks/>
            </p:cNvSpPr>
            <p:nvPr userDrawn="1"/>
          </p:nvSpPr>
          <p:spPr bwMode="auto">
            <a:xfrm>
              <a:off x="311" y="272"/>
              <a:ext cx="64" cy="54"/>
            </a:xfrm>
            <a:custGeom>
              <a:avLst/>
              <a:gdLst/>
              <a:ahLst/>
              <a:cxnLst>
                <a:cxn ang="0">
                  <a:pos x="28" y="19"/>
                </a:cxn>
                <a:cxn ang="0">
                  <a:pos x="27" y="19"/>
                </a:cxn>
                <a:cxn ang="0">
                  <a:pos x="13" y="25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3" y="16"/>
                </a:cxn>
                <a:cxn ang="0">
                  <a:pos x="6" y="9"/>
                </a:cxn>
                <a:cxn ang="0">
                  <a:pos x="6" y="9"/>
                </a:cxn>
                <a:cxn ang="0">
                  <a:pos x="6" y="9"/>
                </a:cxn>
                <a:cxn ang="0">
                  <a:pos x="19" y="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9" y="12"/>
                </a:cxn>
                <a:cxn ang="0">
                  <a:pos x="27" y="19"/>
                </a:cxn>
                <a:cxn ang="0">
                  <a:pos x="28" y="19"/>
                </a:cxn>
                <a:cxn ang="0">
                  <a:pos x="27" y="19"/>
                </a:cxn>
                <a:cxn ang="0">
                  <a:pos x="28" y="19"/>
                </a:cxn>
                <a:cxn ang="0">
                  <a:pos x="29" y="20"/>
                </a:cxn>
                <a:cxn ang="0">
                  <a:pos x="32" y="12"/>
                </a:cxn>
                <a:cxn ang="0">
                  <a:pos x="25" y="2"/>
                </a:cxn>
                <a:cxn ang="0">
                  <a:pos x="25" y="3"/>
                </a:cxn>
                <a:cxn ang="0">
                  <a:pos x="25" y="2"/>
                </a:cxn>
                <a:cxn ang="0">
                  <a:pos x="19" y="0"/>
                </a:cxn>
                <a:cxn ang="0">
                  <a:pos x="4" y="7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0" y="16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13" y="27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28" y="19"/>
                </a:cxn>
              </a:cxnLst>
              <a:rect l="0" t="0" r="r" b="b"/>
              <a:pathLst>
                <a:path w="32" h="27">
                  <a:moveTo>
                    <a:pt x="28" y="19"/>
                  </a:moveTo>
                  <a:cubicBezTo>
                    <a:pt x="27" y="19"/>
                    <a:pt x="27" y="19"/>
                    <a:pt x="27" y="19"/>
                  </a:cubicBezTo>
                  <a:cubicBezTo>
                    <a:pt x="24" y="23"/>
                    <a:pt x="18" y="25"/>
                    <a:pt x="13" y="25"/>
                  </a:cubicBezTo>
                  <a:cubicBezTo>
                    <a:pt x="11" y="25"/>
                    <a:pt x="9" y="25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4" y="22"/>
                    <a:pt x="3" y="19"/>
                    <a:pt x="3" y="16"/>
                  </a:cubicBezTo>
                  <a:cubicBezTo>
                    <a:pt x="3" y="14"/>
                    <a:pt x="4" y="11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9" y="5"/>
                    <a:pt x="14" y="2"/>
                    <a:pt x="19" y="2"/>
                  </a:cubicBezTo>
                  <a:cubicBezTo>
                    <a:pt x="20" y="2"/>
                    <a:pt x="22" y="3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7" y="5"/>
                    <a:pt x="29" y="9"/>
                    <a:pt x="29" y="12"/>
                  </a:cubicBezTo>
                  <a:cubicBezTo>
                    <a:pt x="29" y="14"/>
                    <a:pt x="28" y="17"/>
                    <a:pt x="27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31" y="18"/>
                    <a:pt x="32" y="15"/>
                    <a:pt x="32" y="12"/>
                  </a:cubicBezTo>
                  <a:cubicBezTo>
                    <a:pt x="32" y="8"/>
                    <a:pt x="29" y="4"/>
                    <a:pt x="25" y="2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3" y="1"/>
                    <a:pt x="21" y="0"/>
                    <a:pt x="19" y="0"/>
                  </a:cubicBezTo>
                  <a:cubicBezTo>
                    <a:pt x="13" y="0"/>
                    <a:pt x="8" y="3"/>
                    <a:pt x="4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10"/>
                    <a:pt x="0" y="13"/>
                    <a:pt x="0" y="16"/>
                  </a:cubicBezTo>
                  <a:cubicBezTo>
                    <a:pt x="0" y="20"/>
                    <a:pt x="2" y="24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8" y="27"/>
                    <a:pt x="11" y="27"/>
                    <a:pt x="13" y="27"/>
                  </a:cubicBezTo>
                  <a:cubicBezTo>
                    <a:pt x="19" y="27"/>
                    <a:pt x="25" y="25"/>
                    <a:pt x="29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8" y="19"/>
                    <a:pt x="28" y="19"/>
                    <a:pt x="28" y="19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8" name="Freeform 1640"/>
            <p:cNvSpPr>
              <a:spLocks/>
            </p:cNvSpPr>
            <p:nvPr userDrawn="1"/>
          </p:nvSpPr>
          <p:spPr bwMode="auto">
            <a:xfrm>
              <a:off x="289" y="256"/>
              <a:ext cx="114" cy="103"/>
            </a:xfrm>
            <a:custGeom>
              <a:avLst/>
              <a:gdLst/>
              <a:ahLst/>
              <a:cxnLst>
                <a:cxn ang="0">
                  <a:pos x="50" y="37"/>
                </a:cxn>
                <a:cxn ang="0">
                  <a:pos x="49" y="36"/>
                </a:cxn>
                <a:cxn ang="0">
                  <a:pos x="23" y="49"/>
                </a:cxn>
                <a:cxn ang="0">
                  <a:pos x="12" y="46"/>
                </a:cxn>
                <a:cxn ang="0">
                  <a:pos x="12" y="47"/>
                </a:cxn>
                <a:cxn ang="0">
                  <a:pos x="12" y="46"/>
                </a:cxn>
                <a:cxn ang="0">
                  <a:pos x="2" y="30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33" y="3"/>
                </a:cxn>
                <a:cxn ang="0">
                  <a:pos x="45" y="6"/>
                </a:cxn>
                <a:cxn ang="0">
                  <a:pos x="45" y="6"/>
                </a:cxn>
                <a:cxn ang="0">
                  <a:pos x="45" y="6"/>
                </a:cxn>
                <a:cxn ang="0">
                  <a:pos x="55" y="22"/>
                </a:cxn>
                <a:cxn ang="0">
                  <a:pos x="49" y="36"/>
                </a:cxn>
                <a:cxn ang="0">
                  <a:pos x="49" y="36"/>
                </a:cxn>
                <a:cxn ang="0">
                  <a:pos x="49" y="36"/>
                </a:cxn>
                <a:cxn ang="0">
                  <a:pos x="50" y="37"/>
                </a:cxn>
                <a:cxn ang="0">
                  <a:pos x="51" y="37"/>
                </a:cxn>
                <a:cxn ang="0">
                  <a:pos x="57" y="22"/>
                </a:cxn>
                <a:cxn ang="0">
                  <a:pos x="46" y="3"/>
                </a:cxn>
                <a:cxn ang="0">
                  <a:pos x="45" y="4"/>
                </a:cxn>
                <a:cxn ang="0">
                  <a:pos x="46" y="3"/>
                </a:cxn>
                <a:cxn ang="0">
                  <a:pos x="33" y="0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0" y="30"/>
                </a:cxn>
                <a:cxn ang="0">
                  <a:pos x="11" y="48"/>
                </a:cxn>
                <a:cxn ang="0">
                  <a:pos x="11" y="48"/>
                </a:cxn>
                <a:cxn ang="0">
                  <a:pos x="11" y="48"/>
                </a:cxn>
                <a:cxn ang="0">
                  <a:pos x="23" y="51"/>
                </a:cxn>
                <a:cxn ang="0">
                  <a:pos x="51" y="37"/>
                </a:cxn>
                <a:cxn ang="0">
                  <a:pos x="51" y="37"/>
                </a:cxn>
                <a:cxn ang="0">
                  <a:pos x="51" y="37"/>
                </a:cxn>
                <a:cxn ang="0">
                  <a:pos x="50" y="37"/>
                </a:cxn>
              </a:cxnLst>
              <a:rect l="0" t="0" r="r" b="b"/>
              <a:pathLst>
                <a:path w="57" h="51">
                  <a:moveTo>
                    <a:pt x="50" y="37"/>
                  </a:moveTo>
                  <a:cubicBezTo>
                    <a:pt x="49" y="36"/>
                    <a:pt x="49" y="36"/>
                    <a:pt x="49" y="36"/>
                  </a:cubicBezTo>
                  <a:cubicBezTo>
                    <a:pt x="43" y="44"/>
                    <a:pt x="33" y="49"/>
                    <a:pt x="23" y="49"/>
                  </a:cubicBezTo>
                  <a:cubicBezTo>
                    <a:pt x="19" y="49"/>
                    <a:pt x="15" y="48"/>
                    <a:pt x="12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6" y="43"/>
                    <a:pt x="2" y="37"/>
                    <a:pt x="2" y="30"/>
                  </a:cubicBezTo>
                  <a:cubicBezTo>
                    <a:pt x="2" y="25"/>
                    <a:pt x="4" y="20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4" y="7"/>
                    <a:pt x="24" y="3"/>
                    <a:pt x="33" y="3"/>
                  </a:cubicBezTo>
                  <a:cubicBezTo>
                    <a:pt x="37" y="3"/>
                    <a:pt x="41" y="4"/>
                    <a:pt x="45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51" y="9"/>
                    <a:pt x="55" y="15"/>
                    <a:pt x="55" y="22"/>
                  </a:cubicBezTo>
                  <a:cubicBezTo>
                    <a:pt x="55" y="26"/>
                    <a:pt x="53" y="31"/>
                    <a:pt x="49" y="36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5" y="32"/>
                    <a:pt x="57" y="27"/>
                    <a:pt x="57" y="22"/>
                  </a:cubicBezTo>
                  <a:cubicBezTo>
                    <a:pt x="57" y="14"/>
                    <a:pt x="53" y="7"/>
                    <a:pt x="46" y="3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2" y="1"/>
                    <a:pt x="37" y="0"/>
                    <a:pt x="33" y="0"/>
                  </a:cubicBezTo>
                  <a:cubicBezTo>
                    <a:pt x="23" y="0"/>
                    <a:pt x="13" y="5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2" y="19"/>
                    <a:pt x="0" y="25"/>
                    <a:pt x="0" y="30"/>
                  </a:cubicBezTo>
                  <a:cubicBezTo>
                    <a:pt x="0" y="38"/>
                    <a:pt x="4" y="44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5" y="50"/>
                    <a:pt x="19" y="51"/>
                    <a:pt x="23" y="51"/>
                  </a:cubicBezTo>
                  <a:cubicBezTo>
                    <a:pt x="34" y="51"/>
                    <a:pt x="44" y="46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0" y="37"/>
                    <a:pt x="50" y="37"/>
                    <a:pt x="50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19" name="Freeform 1641"/>
            <p:cNvSpPr>
              <a:spLocks/>
            </p:cNvSpPr>
            <p:nvPr userDrawn="1"/>
          </p:nvSpPr>
          <p:spPr bwMode="auto">
            <a:xfrm>
              <a:off x="271" y="248"/>
              <a:ext cx="156" cy="143"/>
            </a:xfrm>
            <a:custGeom>
              <a:avLst/>
              <a:gdLst/>
              <a:ahLst/>
              <a:cxnLst>
                <a:cxn ang="0">
                  <a:pos x="69" y="54"/>
                </a:cxn>
                <a:cxn ang="0">
                  <a:pos x="68" y="53"/>
                </a:cxn>
                <a:cxn ang="0">
                  <a:pos x="35" y="69"/>
                </a:cxn>
                <a:cxn ang="0">
                  <a:pos x="16" y="63"/>
                </a:cxn>
                <a:cxn ang="0">
                  <a:pos x="2" y="4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46" y="3"/>
                </a:cxn>
                <a:cxn ang="0">
                  <a:pos x="65" y="8"/>
                </a:cxn>
                <a:cxn ang="0">
                  <a:pos x="77" y="30"/>
                </a:cxn>
                <a:cxn ang="0">
                  <a:pos x="68" y="53"/>
                </a:cxn>
                <a:cxn ang="0">
                  <a:pos x="68" y="53"/>
                </a:cxn>
                <a:cxn ang="0">
                  <a:pos x="68" y="53"/>
                </a:cxn>
                <a:cxn ang="0">
                  <a:pos x="69" y="54"/>
                </a:cxn>
                <a:cxn ang="0">
                  <a:pos x="69" y="55"/>
                </a:cxn>
                <a:cxn ang="0">
                  <a:pos x="79" y="30"/>
                </a:cxn>
                <a:cxn ang="0">
                  <a:pos x="66" y="6"/>
                </a:cxn>
                <a:cxn ang="0">
                  <a:pos x="46" y="0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0" y="40"/>
                </a:cxn>
                <a:cxn ang="0">
                  <a:pos x="15" y="65"/>
                </a:cxn>
                <a:cxn ang="0">
                  <a:pos x="35" y="71"/>
                </a:cxn>
                <a:cxn ang="0">
                  <a:pos x="69" y="55"/>
                </a:cxn>
                <a:cxn ang="0">
                  <a:pos x="69" y="55"/>
                </a:cxn>
                <a:cxn ang="0">
                  <a:pos x="69" y="55"/>
                </a:cxn>
                <a:cxn ang="0">
                  <a:pos x="69" y="54"/>
                </a:cxn>
              </a:cxnLst>
              <a:rect l="0" t="0" r="r" b="b"/>
              <a:pathLst>
                <a:path w="79" h="71">
                  <a:moveTo>
                    <a:pt x="69" y="54"/>
                  </a:moveTo>
                  <a:cubicBezTo>
                    <a:pt x="68" y="53"/>
                    <a:pt x="68" y="53"/>
                    <a:pt x="68" y="53"/>
                  </a:cubicBezTo>
                  <a:cubicBezTo>
                    <a:pt x="59" y="63"/>
                    <a:pt x="47" y="69"/>
                    <a:pt x="35" y="69"/>
                  </a:cubicBezTo>
                  <a:cubicBezTo>
                    <a:pt x="28" y="69"/>
                    <a:pt x="22" y="67"/>
                    <a:pt x="16" y="63"/>
                  </a:cubicBezTo>
                  <a:cubicBezTo>
                    <a:pt x="7" y="58"/>
                    <a:pt x="2" y="49"/>
                    <a:pt x="2" y="40"/>
                  </a:cubicBezTo>
                  <a:cubicBezTo>
                    <a:pt x="2" y="32"/>
                    <a:pt x="6" y="25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21" y="8"/>
                    <a:pt x="34" y="3"/>
                    <a:pt x="46" y="3"/>
                  </a:cubicBezTo>
                  <a:cubicBezTo>
                    <a:pt x="52" y="3"/>
                    <a:pt x="59" y="4"/>
                    <a:pt x="65" y="8"/>
                  </a:cubicBezTo>
                  <a:cubicBezTo>
                    <a:pt x="73" y="13"/>
                    <a:pt x="77" y="21"/>
                    <a:pt x="77" y="30"/>
                  </a:cubicBezTo>
                  <a:cubicBezTo>
                    <a:pt x="77" y="38"/>
                    <a:pt x="74" y="46"/>
                    <a:pt x="68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76" y="47"/>
                    <a:pt x="79" y="39"/>
                    <a:pt x="79" y="30"/>
                  </a:cubicBezTo>
                  <a:cubicBezTo>
                    <a:pt x="79" y="21"/>
                    <a:pt x="75" y="12"/>
                    <a:pt x="66" y="6"/>
                  </a:cubicBezTo>
                  <a:cubicBezTo>
                    <a:pt x="60" y="2"/>
                    <a:pt x="53" y="0"/>
                    <a:pt x="46" y="0"/>
                  </a:cubicBezTo>
                  <a:cubicBezTo>
                    <a:pt x="33" y="0"/>
                    <a:pt x="20" y="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3" y="23"/>
                    <a:pt x="0" y="32"/>
                    <a:pt x="0" y="40"/>
                  </a:cubicBezTo>
                  <a:cubicBezTo>
                    <a:pt x="0" y="50"/>
                    <a:pt x="5" y="59"/>
                    <a:pt x="15" y="65"/>
                  </a:cubicBezTo>
                  <a:cubicBezTo>
                    <a:pt x="21" y="69"/>
                    <a:pt x="28" y="71"/>
                    <a:pt x="35" y="71"/>
                  </a:cubicBezTo>
                  <a:cubicBezTo>
                    <a:pt x="47" y="71"/>
                    <a:pt x="60" y="65"/>
                    <a:pt x="69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54"/>
                    <a:pt x="69" y="54"/>
                    <a:pt x="69" y="5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0" name="Freeform 1642"/>
            <p:cNvSpPr>
              <a:spLocks/>
            </p:cNvSpPr>
            <p:nvPr userDrawn="1"/>
          </p:nvSpPr>
          <p:spPr bwMode="auto">
            <a:xfrm>
              <a:off x="259" y="274"/>
              <a:ext cx="192" cy="145"/>
            </a:xfrm>
            <a:custGeom>
              <a:avLst/>
              <a:gdLst/>
              <a:ahLst/>
              <a:cxnLst>
                <a:cxn ang="0">
                  <a:pos x="3" y="20"/>
                </a:cxn>
                <a:cxn ang="0">
                  <a:pos x="0" y="35"/>
                </a:cxn>
                <a:cxn ang="0">
                  <a:pos x="18" y="65"/>
                </a:cxn>
                <a:cxn ang="0">
                  <a:pos x="42" y="72"/>
                </a:cxn>
                <a:cxn ang="0">
                  <a:pos x="84" y="53"/>
                </a:cxn>
                <a:cxn ang="0">
                  <a:pos x="84" y="53"/>
                </a:cxn>
                <a:cxn ang="0">
                  <a:pos x="84" y="53"/>
                </a:cxn>
                <a:cxn ang="0">
                  <a:pos x="96" y="24"/>
                </a:cxn>
                <a:cxn ang="0">
                  <a:pos x="86" y="0"/>
                </a:cxn>
                <a:cxn ang="0">
                  <a:pos x="84" y="1"/>
                </a:cxn>
                <a:cxn ang="0">
                  <a:pos x="93" y="24"/>
                </a:cxn>
                <a:cxn ang="0">
                  <a:pos x="82" y="51"/>
                </a:cxn>
                <a:cxn ang="0">
                  <a:pos x="82" y="51"/>
                </a:cxn>
                <a:cxn ang="0">
                  <a:pos x="82" y="51"/>
                </a:cxn>
                <a:cxn ang="0">
                  <a:pos x="42" y="70"/>
                </a:cxn>
                <a:cxn ang="0">
                  <a:pos x="19" y="63"/>
                </a:cxn>
                <a:cxn ang="0">
                  <a:pos x="3" y="35"/>
                </a:cxn>
                <a:cxn ang="0">
                  <a:pos x="5" y="21"/>
                </a:cxn>
                <a:cxn ang="0">
                  <a:pos x="3" y="20"/>
                </a:cxn>
              </a:cxnLst>
              <a:rect l="0" t="0" r="r" b="b"/>
              <a:pathLst>
                <a:path w="96" h="72">
                  <a:moveTo>
                    <a:pt x="3" y="20"/>
                  </a:moveTo>
                  <a:cubicBezTo>
                    <a:pt x="1" y="25"/>
                    <a:pt x="0" y="30"/>
                    <a:pt x="0" y="35"/>
                  </a:cubicBezTo>
                  <a:cubicBezTo>
                    <a:pt x="0" y="47"/>
                    <a:pt x="6" y="58"/>
                    <a:pt x="18" y="65"/>
                  </a:cubicBezTo>
                  <a:cubicBezTo>
                    <a:pt x="26" y="70"/>
                    <a:pt x="34" y="72"/>
                    <a:pt x="42" y="72"/>
                  </a:cubicBezTo>
                  <a:cubicBezTo>
                    <a:pt x="58" y="72"/>
                    <a:pt x="73" y="65"/>
                    <a:pt x="84" y="53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92" y="44"/>
                    <a:pt x="96" y="34"/>
                    <a:pt x="96" y="24"/>
                  </a:cubicBezTo>
                  <a:cubicBezTo>
                    <a:pt x="96" y="15"/>
                    <a:pt x="92" y="6"/>
                    <a:pt x="86" y="0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90" y="7"/>
                    <a:pt x="93" y="15"/>
                    <a:pt x="93" y="24"/>
                  </a:cubicBezTo>
                  <a:cubicBezTo>
                    <a:pt x="93" y="33"/>
                    <a:pt x="90" y="43"/>
                    <a:pt x="82" y="51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71" y="63"/>
                    <a:pt x="57" y="70"/>
                    <a:pt x="42" y="70"/>
                  </a:cubicBezTo>
                  <a:cubicBezTo>
                    <a:pt x="34" y="70"/>
                    <a:pt x="26" y="68"/>
                    <a:pt x="19" y="63"/>
                  </a:cubicBezTo>
                  <a:cubicBezTo>
                    <a:pt x="8" y="56"/>
                    <a:pt x="3" y="46"/>
                    <a:pt x="3" y="35"/>
                  </a:cubicBezTo>
                  <a:cubicBezTo>
                    <a:pt x="3" y="30"/>
                    <a:pt x="3" y="26"/>
                    <a:pt x="5" y="21"/>
                  </a:cubicBezTo>
                  <a:cubicBezTo>
                    <a:pt x="3" y="20"/>
                    <a:pt x="3" y="20"/>
                    <a:pt x="3" y="2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1" name="Freeform 1643"/>
            <p:cNvSpPr>
              <a:spLocks/>
            </p:cNvSpPr>
            <p:nvPr userDrawn="1"/>
          </p:nvSpPr>
          <p:spPr bwMode="auto">
            <a:xfrm>
              <a:off x="265" y="302"/>
              <a:ext cx="200" cy="139"/>
            </a:xfrm>
            <a:custGeom>
              <a:avLst/>
              <a:gdLst/>
              <a:ahLst/>
              <a:cxnLst>
                <a:cxn ang="0">
                  <a:pos x="93" y="1"/>
                </a:cxn>
                <a:cxn ang="0">
                  <a:pos x="98" y="19"/>
                </a:cxn>
                <a:cxn ang="0">
                  <a:pos x="86" y="48"/>
                </a:cxn>
                <a:cxn ang="0">
                  <a:pos x="86" y="48"/>
                </a:cxn>
                <a:cxn ang="0">
                  <a:pos x="86" y="48"/>
                </a:cxn>
                <a:cxn ang="0">
                  <a:pos x="43" y="67"/>
                </a:cxn>
                <a:cxn ang="0">
                  <a:pos x="17" y="60"/>
                </a:cxn>
                <a:cxn ang="0">
                  <a:pos x="2" y="44"/>
                </a:cxn>
                <a:cxn ang="0">
                  <a:pos x="0" y="45"/>
                </a:cxn>
                <a:cxn ang="0">
                  <a:pos x="15" y="62"/>
                </a:cxn>
                <a:cxn ang="0">
                  <a:pos x="43" y="70"/>
                </a:cxn>
                <a:cxn ang="0">
                  <a:pos x="87" y="49"/>
                </a:cxn>
                <a:cxn ang="0">
                  <a:pos x="87" y="49"/>
                </a:cxn>
                <a:cxn ang="0">
                  <a:pos x="87" y="49"/>
                </a:cxn>
                <a:cxn ang="0">
                  <a:pos x="100" y="19"/>
                </a:cxn>
                <a:cxn ang="0">
                  <a:pos x="95" y="0"/>
                </a:cxn>
                <a:cxn ang="0">
                  <a:pos x="93" y="1"/>
                </a:cxn>
              </a:cxnLst>
              <a:rect l="0" t="0" r="r" b="b"/>
              <a:pathLst>
                <a:path w="100" h="70">
                  <a:moveTo>
                    <a:pt x="93" y="1"/>
                  </a:moveTo>
                  <a:cubicBezTo>
                    <a:pt x="96" y="7"/>
                    <a:pt x="98" y="13"/>
                    <a:pt x="98" y="19"/>
                  </a:cubicBezTo>
                  <a:cubicBezTo>
                    <a:pt x="98" y="28"/>
                    <a:pt x="94" y="39"/>
                    <a:pt x="86" y="48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74" y="60"/>
                    <a:pt x="58" y="67"/>
                    <a:pt x="43" y="67"/>
                  </a:cubicBezTo>
                  <a:cubicBezTo>
                    <a:pt x="34" y="67"/>
                    <a:pt x="25" y="65"/>
                    <a:pt x="17" y="60"/>
                  </a:cubicBezTo>
                  <a:cubicBezTo>
                    <a:pt x="10" y="56"/>
                    <a:pt x="5" y="50"/>
                    <a:pt x="2" y="4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2"/>
                    <a:pt x="8" y="58"/>
                    <a:pt x="15" y="62"/>
                  </a:cubicBezTo>
                  <a:cubicBezTo>
                    <a:pt x="24" y="67"/>
                    <a:pt x="33" y="70"/>
                    <a:pt x="43" y="70"/>
                  </a:cubicBezTo>
                  <a:cubicBezTo>
                    <a:pt x="59" y="70"/>
                    <a:pt x="75" y="62"/>
                    <a:pt x="87" y="49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96" y="40"/>
                    <a:pt x="100" y="29"/>
                    <a:pt x="100" y="19"/>
                  </a:cubicBezTo>
                  <a:cubicBezTo>
                    <a:pt x="100" y="12"/>
                    <a:pt x="98" y="6"/>
                    <a:pt x="95" y="0"/>
                  </a:cubicBezTo>
                  <a:cubicBezTo>
                    <a:pt x="93" y="1"/>
                    <a:pt x="93" y="1"/>
                    <a:pt x="9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2" name="Freeform 1644"/>
            <p:cNvSpPr>
              <a:spLocks/>
            </p:cNvSpPr>
            <p:nvPr userDrawn="1"/>
          </p:nvSpPr>
          <p:spPr bwMode="auto">
            <a:xfrm>
              <a:off x="311" y="379"/>
              <a:ext cx="154" cy="78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65" y="17"/>
                </a:cxn>
                <a:cxn ang="0">
                  <a:pos x="65" y="17"/>
                </a:cxn>
                <a:cxn ang="0">
                  <a:pos x="65" y="17"/>
                </a:cxn>
                <a:cxn ang="0">
                  <a:pos x="22" y="37"/>
                </a:cxn>
                <a:cxn ang="0">
                  <a:pos x="1" y="32"/>
                </a:cxn>
                <a:cxn ang="0">
                  <a:pos x="0" y="34"/>
                </a:cxn>
                <a:cxn ang="0">
                  <a:pos x="22" y="39"/>
                </a:cxn>
                <a:cxn ang="0">
                  <a:pos x="67" y="19"/>
                </a:cxn>
                <a:cxn ang="0">
                  <a:pos x="67" y="19"/>
                </a:cxn>
                <a:cxn ang="0">
                  <a:pos x="67" y="19"/>
                </a:cxn>
                <a:cxn ang="0">
                  <a:pos x="77" y="1"/>
                </a:cxn>
                <a:cxn ang="0">
                  <a:pos x="75" y="0"/>
                </a:cxn>
              </a:cxnLst>
              <a:rect l="0" t="0" r="r" b="b"/>
              <a:pathLst>
                <a:path w="77" h="39">
                  <a:moveTo>
                    <a:pt x="75" y="0"/>
                  </a:moveTo>
                  <a:cubicBezTo>
                    <a:pt x="73" y="6"/>
                    <a:pt x="70" y="12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54" y="30"/>
                    <a:pt x="38" y="37"/>
                    <a:pt x="22" y="37"/>
                  </a:cubicBezTo>
                  <a:cubicBezTo>
                    <a:pt x="15" y="37"/>
                    <a:pt x="8" y="35"/>
                    <a:pt x="1" y="3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38"/>
                    <a:pt x="15" y="39"/>
                    <a:pt x="22" y="39"/>
                  </a:cubicBezTo>
                  <a:cubicBezTo>
                    <a:pt x="39" y="39"/>
                    <a:pt x="55" y="32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72" y="13"/>
                    <a:pt x="75" y="7"/>
                    <a:pt x="77" y="1"/>
                  </a:cubicBezTo>
                  <a:cubicBezTo>
                    <a:pt x="75" y="0"/>
                    <a:pt x="75" y="0"/>
                    <a:pt x="75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3" name="Freeform 1645"/>
            <p:cNvSpPr>
              <a:spLocks/>
            </p:cNvSpPr>
            <p:nvPr userDrawn="1"/>
          </p:nvSpPr>
          <p:spPr bwMode="auto">
            <a:xfrm>
              <a:off x="277" y="280"/>
              <a:ext cx="46" cy="16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12" y="2"/>
                </a:cxn>
                <a:cxn ang="0">
                  <a:pos x="22" y="5"/>
                </a:cxn>
                <a:cxn ang="0">
                  <a:pos x="23" y="3"/>
                </a:cxn>
              </a:cxnLst>
              <a:rect l="0" t="0" r="r" b="b"/>
              <a:pathLst>
                <a:path w="23" h="8">
                  <a:moveTo>
                    <a:pt x="23" y="3"/>
                  </a:moveTo>
                  <a:cubicBezTo>
                    <a:pt x="19" y="1"/>
                    <a:pt x="15" y="0"/>
                    <a:pt x="12" y="0"/>
                  </a:cubicBezTo>
                  <a:cubicBezTo>
                    <a:pt x="7" y="0"/>
                    <a:pt x="3" y="2"/>
                    <a:pt x="0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5" y="4"/>
                    <a:pt x="8" y="2"/>
                    <a:pt x="12" y="2"/>
                  </a:cubicBezTo>
                  <a:cubicBezTo>
                    <a:pt x="15" y="2"/>
                    <a:pt x="18" y="3"/>
                    <a:pt x="22" y="5"/>
                  </a:cubicBezTo>
                  <a:cubicBezTo>
                    <a:pt x="23" y="3"/>
                    <a:pt x="23" y="3"/>
                    <a:pt x="23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4" name="Freeform 1646"/>
            <p:cNvSpPr>
              <a:spLocks/>
            </p:cNvSpPr>
            <p:nvPr userDrawn="1"/>
          </p:nvSpPr>
          <p:spPr bwMode="auto">
            <a:xfrm>
              <a:off x="365" y="308"/>
              <a:ext cx="88" cy="103"/>
            </a:xfrm>
            <a:custGeom>
              <a:avLst/>
              <a:gdLst/>
              <a:ahLst/>
              <a:cxnLst>
                <a:cxn ang="0">
                  <a:pos x="44" y="50"/>
                </a:cxn>
                <a:cxn ang="0">
                  <a:pos x="28" y="24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26" y="25"/>
                </a:cxn>
                <a:cxn ang="0">
                  <a:pos x="42" y="51"/>
                </a:cxn>
                <a:cxn ang="0">
                  <a:pos x="44" y="50"/>
                </a:cxn>
              </a:cxnLst>
              <a:rect l="0" t="0" r="r" b="b"/>
              <a:pathLst>
                <a:path w="44" h="51">
                  <a:moveTo>
                    <a:pt x="44" y="50"/>
                  </a:moveTo>
                  <a:cubicBezTo>
                    <a:pt x="42" y="42"/>
                    <a:pt x="36" y="33"/>
                    <a:pt x="28" y="24"/>
                  </a:cubicBezTo>
                  <a:cubicBezTo>
                    <a:pt x="20" y="15"/>
                    <a:pt x="10" y="7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8" y="8"/>
                    <a:pt x="18" y="17"/>
                    <a:pt x="26" y="25"/>
                  </a:cubicBezTo>
                  <a:cubicBezTo>
                    <a:pt x="34" y="34"/>
                    <a:pt x="40" y="43"/>
                    <a:pt x="42" y="51"/>
                  </a:cubicBezTo>
                  <a:cubicBezTo>
                    <a:pt x="44" y="50"/>
                    <a:pt x="44" y="50"/>
                    <a:pt x="44" y="5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5" name="Freeform 1647"/>
            <p:cNvSpPr>
              <a:spLocks/>
            </p:cNvSpPr>
            <p:nvPr userDrawn="1"/>
          </p:nvSpPr>
          <p:spPr bwMode="auto">
            <a:xfrm>
              <a:off x="359" y="316"/>
              <a:ext cx="74" cy="117"/>
            </a:xfrm>
            <a:custGeom>
              <a:avLst/>
              <a:gdLst/>
              <a:ahLst/>
              <a:cxnLst>
                <a:cxn ang="0">
                  <a:pos x="37" y="58"/>
                </a:cxn>
                <a:cxn ang="0">
                  <a:pos x="37" y="58"/>
                </a:cxn>
                <a:cxn ang="0">
                  <a:pos x="33" y="44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21" y="29"/>
                </a:cxn>
                <a:cxn ang="0">
                  <a:pos x="31" y="45"/>
                </a:cxn>
                <a:cxn ang="0">
                  <a:pos x="35" y="58"/>
                </a:cxn>
                <a:cxn ang="0">
                  <a:pos x="35" y="58"/>
                </a:cxn>
                <a:cxn ang="0">
                  <a:pos x="37" y="58"/>
                </a:cxn>
              </a:cxnLst>
              <a:rect l="0" t="0" r="r" b="b"/>
              <a:pathLst>
                <a:path w="37" h="58">
                  <a:moveTo>
                    <a:pt x="37" y="58"/>
                  </a:moveTo>
                  <a:cubicBezTo>
                    <a:pt x="37" y="58"/>
                    <a:pt x="37" y="58"/>
                    <a:pt x="37" y="58"/>
                  </a:cubicBezTo>
                  <a:cubicBezTo>
                    <a:pt x="37" y="54"/>
                    <a:pt x="36" y="50"/>
                    <a:pt x="33" y="44"/>
                  </a:cubicBezTo>
                  <a:cubicBezTo>
                    <a:pt x="25" y="28"/>
                    <a:pt x="9" y="7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6"/>
                    <a:pt x="13" y="17"/>
                    <a:pt x="21" y="29"/>
                  </a:cubicBezTo>
                  <a:cubicBezTo>
                    <a:pt x="25" y="34"/>
                    <a:pt x="28" y="40"/>
                    <a:pt x="31" y="45"/>
                  </a:cubicBezTo>
                  <a:cubicBezTo>
                    <a:pt x="33" y="51"/>
                    <a:pt x="35" y="55"/>
                    <a:pt x="35" y="58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7" y="58"/>
                    <a:pt x="37" y="58"/>
                    <a:pt x="37" y="58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6" name="Freeform 1648"/>
            <p:cNvSpPr>
              <a:spLocks/>
            </p:cNvSpPr>
            <p:nvPr userDrawn="1"/>
          </p:nvSpPr>
          <p:spPr bwMode="auto">
            <a:xfrm>
              <a:off x="351" y="320"/>
              <a:ext cx="60" cy="129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28" y="59"/>
                </a:cxn>
                <a:cxn ang="0">
                  <a:pos x="14" y="25"/>
                </a:cxn>
                <a:cxn ang="0">
                  <a:pos x="7" y="9"/>
                </a:cxn>
                <a:cxn ang="0">
                  <a:pos x="4" y="3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5"/>
                </a:cxn>
                <a:cxn ang="0">
                  <a:pos x="17" y="37"/>
                </a:cxn>
                <a:cxn ang="0">
                  <a:pos x="24" y="54"/>
                </a:cxn>
                <a:cxn ang="0">
                  <a:pos x="27" y="64"/>
                </a:cxn>
                <a:cxn ang="0">
                  <a:pos x="30" y="64"/>
                </a:cxn>
              </a:cxnLst>
              <a:rect l="0" t="0" r="r" b="b"/>
              <a:pathLst>
                <a:path w="30" h="64">
                  <a:moveTo>
                    <a:pt x="30" y="64"/>
                  </a:moveTo>
                  <a:cubicBezTo>
                    <a:pt x="30" y="63"/>
                    <a:pt x="29" y="61"/>
                    <a:pt x="28" y="59"/>
                  </a:cubicBezTo>
                  <a:cubicBezTo>
                    <a:pt x="26" y="51"/>
                    <a:pt x="20" y="38"/>
                    <a:pt x="14" y="25"/>
                  </a:cubicBezTo>
                  <a:cubicBezTo>
                    <a:pt x="11" y="19"/>
                    <a:pt x="9" y="13"/>
                    <a:pt x="7" y="9"/>
                  </a:cubicBezTo>
                  <a:cubicBezTo>
                    <a:pt x="5" y="6"/>
                    <a:pt x="5" y="4"/>
                    <a:pt x="4" y="3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3"/>
                    <a:pt x="2" y="5"/>
                  </a:cubicBezTo>
                  <a:cubicBezTo>
                    <a:pt x="5" y="11"/>
                    <a:pt x="11" y="24"/>
                    <a:pt x="17" y="37"/>
                  </a:cubicBezTo>
                  <a:cubicBezTo>
                    <a:pt x="20" y="43"/>
                    <a:pt x="22" y="49"/>
                    <a:pt x="24" y="54"/>
                  </a:cubicBezTo>
                  <a:cubicBezTo>
                    <a:pt x="26" y="59"/>
                    <a:pt x="27" y="63"/>
                    <a:pt x="27" y="64"/>
                  </a:cubicBezTo>
                  <a:cubicBezTo>
                    <a:pt x="30" y="64"/>
                    <a:pt x="30" y="64"/>
                    <a:pt x="30" y="6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7" name="Freeform 1649"/>
            <p:cNvSpPr>
              <a:spLocks/>
            </p:cNvSpPr>
            <p:nvPr userDrawn="1"/>
          </p:nvSpPr>
          <p:spPr bwMode="auto">
            <a:xfrm>
              <a:off x="343" y="324"/>
              <a:ext cx="42" cy="135"/>
            </a:xfrm>
            <a:custGeom>
              <a:avLst/>
              <a:gdLst/>
              <a:ahLst/>
              <a:cxnLst>
                <a:cxn ang="0">
                  <a:pos x="21" y="65"/>
                </a:cxn>
                <a:cxn ang="0">
                  <a:pos x="16" y="54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8" y="35"/>
                </a:cxn>
                <a:cxn ang="0">
                  <a:pos x="14" y="54"/>
                </a:cxn>
                <a:cxn ang="0">
                  <a:pos x="19" y="67"/>
                </a:cxn>
                <a:cxn ang="0">
                  <a:pos x="21" y="65"/>
                </a:cxn>
              </a:cxnLst>
              <a:rect l="0" t="0" r="r" b="b"/>
              <a:pathLst>
                <a:path w="21" h="67">
                  <a:moveTo>
                    <a:pt x="21" y="65"/>
                  </a:moveTo>
                  <a:cubicBezTo>
                    <a:pt x="19" y="64"/>
                    <a:pt x="18" y="59"/>
                    <a:pt x="16" y="54"/>
                  </a:cubicBezTo>
                  <a:cubicBezTo>
                    <a:pt x="10" y="37"/>
                    <a:pt x="4" y="1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7"/>
                    <a:pt x="4" y="21"/>
                    <a:pt x="8" y="35"/>
                  </a:cubicBezTo>
                  <a:cubicBezTo>
                    <a:pt x="10" y="42"/>
                    <a:pt x="12" y="49"/>
                    <a:pt x="14" y="54"/>
                  </a:cubicBezTo>
                  <a:cubicBezTo>
                    <a:pt x="15" y="60"/>
                    <a:pt x="17" y="64"/>
                    <a:pt x="19" y="67"/>
                  </a:cubicBezTo>
                  <a:cubicBezTo>
                    <a:pt x="21" y="65"/>
                    <a:pt x="21" y="65"/>
                    <a:pt x="21" y="6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8" name="Freeform 1650"/>
            <p:cNvSpPr>
              <a:spLocks/>
            </p:cNvSpPr>
            <p:nvPr userDrawn="1"/>
          </p:nvSpPr>
          <p:spPr bwMode="auto">
            <a:xfrm>
              <a:off x="335" y="324"/>
              <a:ext cx="20" cy="135"/>
            </a:xfrm>
            <a:custGeom>
              <a:avLst/>
              <a:gdLst/>
              <a:ahLst/>
              <a:cxnLst>
                <a:cxn ang="0">
                  <a:pos x="10" y="66"/>
                </a:cxn>
                <a:cxn ang="0">
                  <a:pos x="4" y="45"/>
                </a:cxn>
                <a:cxn ang="0">
                  <a:pos x="2" y="18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1" y="45"/>
                </a:cxn>
                <a:cxn ang="0">
                  <a:pos x="8" y="67"/>
                </a:cxn>
                <a:cxn ang="0">
                  <a:pos x="10" y="66"/>
                </a:cxn>
              </a:cxnLst>
              <a:rect l="0" t="0" r="r" b="b"/>
              <a:pathLst>
                <a:path w="10" h="67">
                  <a:moveTo>
                    <a:pt x="10" y="66"/>
                  </a:moveTo>
                  <a:cubicBezTo>
                    <a:pt x="7" y="61"/>
                    <a:pt x="5" y="53"/>
                    <a:pt x="4" y="45"/>
                  </a:cubicBezTo>
                  <a:cubicBezTo>
                    <a:pt x="3" y="36"/>
                    <a:pt x="2" y="27"/>
                    <a:pt x="2" y="18"/>
                  </a:cubicBezTo>
                  <a:cubicBezTo>
                    <a:pt x="2" y="11"/>
                    <a:pt x="2" y="5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11"/>
                    <a:pt x="0" y="18"/>
                  </a:cubicBezTo>
                  <a:cubicBezTo>
                    <a:pt x="0" y="27"/>
                    <a:pt x="0" y="36"/>
                    <a:pt x="1" y="45"/>
                  </a:cubicBezTo>
                  <a:cubicBezTo>
                    <a:pt x="3" y="54"/>
                    <a:pt x="5" y="62"/>
                    <a:pt x="8" y="67"/>
                  </a:cubicBezTo>
                  <a:cubicBezTo>
                    <a:pt x="10" y="66"/>
                    <a:pt x="10" y="66"/>
                    <a:pt x="10" y="6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29" name="Freeform 1651"/>
            <p:cNvSpPr>
              <a:spLocks/>
            </p:cNvSpPr>
            <p:nvPr userDrawn="1"/>
          </p:nvSpPr>
          <p:spPr bwMode="auto">
            <a:xfrm>
              <a:off x="315" y="322"/>
              <a:ext cx="18" cy="13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5"/>
                </a:cxn>
                <a:cxn ang="0">
                  <a:pos x="3" y="65"/>
                </a:cxn>
                <a:cxn ang="0">
                  <a:pos x="5" y="63"/>
                </a:cxn>
                <a:cxn ang="0">
                  <a:pos x="2" y="45"/>
                </a:cxn>
                <a:cxn ang="0">
                  <a:pos x="9" y="1"/>
                </a:cxn>
                <a:cxn ang="0">
                  <a:pos x="7" y="0"/>
                </a:cxn>
              </a:cxnLst>
              <a:rect l="0" t="0" r="r" b="b"/>
              <a:pathLst>
                <a:path w="9" h="65">
                  <a:moveTo>
                    <a:pt x="7" y="0"/>
                  </a:moveTo>
                  <a:cubicBezTo>
                    <a:pt x="3" y="9"/>
                    <a:pt x="0" y="29"/>
                    <a:pt x="0" y="45"/>
                  </a:cubicBezTo>
                  <a:cubicBezTo>
                    <a:pt x="0" y="54"/>
                    <a:pt x="0" y="61"/>
                    <a:pt x="3" y="65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3" y="60"/>
                    <a:pt x="2" y="53"/>
                    <a:pt x="2" y="45"/>
                  </a:cubicBezTo>
                  <a:cubicBezTo>
                    <a:pt x="2" y="30"/>
                    <a:pt x="5" y="10"/>
                    <a:pt x="9" y="1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0" name="Freeform 1652"/>
            <p:cNvSpPr>
              <a:spLocks/>
            </p:cNvSpPr>
            <p:nvPr userDrawn="1"/>
          </p:nvSpPr>
          <p:spPr bwMode="auto">
            <a:xfrm>
              <a:off x="357" y="256"/>
              <a:ext cx="48" cy="22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19" y="2"/>
                </a:cxn>
                <a:cxn ang="0">
                  <a:pos x="23" y="3"/>
                </a:cxn>
                <a:cxn ang="0">
                  <a:pos x="24" y="1"/>
                </a:cxn>
                <a:cxn ang="0">
                  <a:pos x="19" y="0"/>
                </a:cxn>
                <a:cxn ang="0">
                  <a:pos x="0" y="10"/>
                </a:cxn>
                <a:cxn ang="0">
                  <a:pos x="2" y="11"/>
                </a:cxn>
              </a:cxnLst>
              <a:rect l="0" t="0" r="r" b="b"/>
              <a:pathLst>
                <a:path w="24" h="11">
                  <a:moveTo>
                    <a:pt x="2" y="11"/>
                  </a:moveTo>
                  <a:cubicBezTo>
                    <a:pt x="7" y="6"/>
                    <a:pt x="13" y="2"/>
                    <a:pt x="19" y="2"/>
                  </a:cubicBezTo>
                  <a:cubicBezTo>
                    <a:pt x="20" y="2"/>
                    <a:pt x="22" y="2"/>
                    <a:pt x="23" y="3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2" y="0"/>
                    <a:pt x="21" y="0"/>
                    <a:pt x="19" y="0"/>
                  </a:cubicBezTo>
                  <a:cubicBezTo>
                    <a:pt x="12" y="0"/>
                    <a:pt x="6" y="4"/>
                    <a:pt x="0" y="10"/>
                  </a:cubicBezTo>
                  <a:cubicBezTo>
                    <a:pt x="2" y="11"/>
                    <a:pt x="2" y="11"/>
                    <a:pt x="2" y="1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1" name="Freeform 1653"/>
            <p:cNvSpPr>
              <a:spLocks/>
            </p:cNvSpPr>
            <p:nvPr userDrawn="1"/>
          </p:nvSpPr>
          <p:spPr bwMode="auto">
            <a:xfrm>
              <a:off x="293" y="320"/>
              <a:ext cx="36" cy="115"/>
            </a:xfrm>
            <a:custGeom>
              <a:avLst/>
              <a:gdLst/>
              <a:ahLst/>
              <a:cxnLst>
                <a:cxn ang="0">
                  <a:pos x="3" y="56"/>
                </a:cxn>
                <a:cxn ang="0">
                  <a:pos x="2" y="47"/>
                </a:cxn>
                <a:cxn ang="0">
                  <a:pos x="17" y="1"/>
                </a:cxn>
                <a:cxn ang="0">
                  <a:pos x="15" y="0"/>
                </a:cxn>
                <a:cxn ang="0">
                  <a:pos x="0" y="47"/>
                </a:cxn>
                <a:cxn ang="0">
                  <a:pos x="0" y="57"/>
                </a:cxn>
                <a:cxn ang="0">
                  <a:pos x="3" y="56"/>
                </a:cxn>
              </a:cxnLst>
              <a:rect l="0" t="0" r="r" b="b"/>
              <a:pathLst>
                <a:path w="17" h="57">
                  <a:moveTo>
                    <a:pt x="3" y="56"/>
                  </a:moveTo>
                  <a:cubicBezTo>
                    <a:pt x="2" y="53"/>
                    <a:pt x="2" y="50"/>
                    <a:pt x="2" y="47"/>
                  </a:cubicBezTo>
                  <a:cubicBezTo>
                    <a:pt x="2" y="30"/>
                    <a:pt x="9" y="13"/>
                    <a:pt x="1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12"/>
                    <a:pt x="0" y="29"/>
                    <a:pt x="0" y="47"/>
                  </a:cubicBezTo>
                  <a:cubicBezTo>
                    <a:pt x="0" y="50"/>
                    <a:pt x="0" y="54"/>
                    <a:pt x="0" y="57"/>
                  </a:cubicBezTo>
                  <a:cubicBezTo>
                    <a:pt x="3" y="56"/>
                    <a:pt x="3" y="56"/>
                    <a:pt x="3" y="5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2" name="Freeform 1654"/>
            <p:cNvSpPr>
              <a:spLocks/>
            </p:cNvSpPr>
            <p:nvPr userDrawn="1"/>
          </p:nvSpPr>
          <p:spPr bwMode="auto">
            <a:xfrm>
              <a:off x="273" y="316"/>
              <a:ext cx="48" cy="97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" y="20"/>
                </a:cxn>
                <a:cxn ang="0">
                  <a:pos x="0" y="44"/>
                </a:cxn>
                <a:cxn ang="0">
                  <a:pos x="1" y="48"/>
                </a:cxn>
                <a:cxn ang="0">
                  <a:pos x="3" y="48"/>
                </a:cxn>
                <a:cxn ang="0">
                  <a:pos x="3" y="44"/>
                </a:cxn>
                <a:cxn ang="0">
                  <a:pos x="9" y="21"/>
                </a:cxn>
                <a:cxn ang="0">
                  <a:pos x="24" y="2"/>
                </a:cxn>
                <a:cxn ang="0">
                  <a:pos x="22" y="0"/>
                </a:cxn>
              </a:cxnLst>
              <a:rect l="0" t="0" r="r" b="b"/>
              <a:pathLst>
                <a:path w="24" h="48">
                  <a:moveTo>
                    <a:pt x="22" y="0"/>
                  </a:moveTo>
                  <a:cubicBezTo>
                    <a:pt x="17" y="5"/>
                    <a:pt x="12" y="12"/>
                    <a:pt x="7" y="20"/>
                  </a:cubicBezTo>
                  <a:cubicBezTo>
                    <a:pt x="3" y="28"/>
                    <a:pt x="0" y="37"/>
                    <a:pt x="0" y="44"/>
                  </a:cubicBezTo>
                  <a:cubicBezTo>
                    <a:pt x="0" y="45"/>
                    <a:pt x="1" y="47"/>
                    <a:pt x="1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46"/>
                    <a:pt x="3" y="45"/>
                    <a:pt x="3" y="44"/>
                  </a:cubicBezTo>
                  <a:cubicBezTo>
                    <a:pt x="3" y="37"/>
                    <a:pt x="5" y="29"/>
                    <a:pt x="9" y="21"/>
                  </a:cubicBezTo>
                  <a:cubicBezTo>
                    <a:pt x="13" y="13"/>
                    <a:pt x="19" y="6"/>
                    <a:pt x="24" y="2"/>
                  </a:cubicBezTo>
                  <a:cubicBezTo>
                    <a:pt x="22" y="0"/>
                    <a:pt x="22" y="0"/>
                    <a:pt x="2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3" name="Freeform 1655"/>
            <p:cNvSpPr>
              <a:spLocks/>
            </p:cNvSpPr>
            <p:nvPr userDrawn="1"/>
          </p:nvSpPr>
          <p:spPr bwMode="auto">
            <a:xfrm>
              <a:off x="263" y="310"/>
              <a:ext cx="52" cy="7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8" y="17"/>
                </a:cxn>
                <a:cxn ang="0">
                  <a:pos x="0" y="36"/>
                </a:cxn>
                <a:cxn ang="0">
                  <a:pos x="0" y="39"/>
                </a:cxn>
                <a:cxn ang="0">
                  <a:pos x="2" y="38"/>
                </a:cxn>
                <a:cxn ang="0">
                  <a:pos x="2" y="36"/>
                </a:cxn>
                <a:cxn ang="0">
                  <a:pos x="10" y="18"/>
                </a:cxn>
                <a:cxn ang="0">
                  <a:pos x="27" y="2"/>
                </a:cxn>
                <a:cxn ang="0">
                  <a:pos x="26" y="0"/>
                </a:cxn>
              </a:cxnLst>
              <a:rect l="0" t="0" r="r" b="b"/>
              <a:pathLst>
                <a:path w="27" h="39">
                  <a:moveTo>
                    <a:pt x="26" y="0"/>
                  </a:moveTo>
                  <a:cubicBezTo>
                    <a:pt x="19" y="4"/>
                    <a:pt x="13" y="10"/>
                    <a:pt x="8" y="17"/>
                  </a:cubicBezTo>
                  <a:cubicBezTo>
                    <a:pt x="3" y="23"/>
                    <a:pt x="0" y="31"/>
                    <a:pt x="0" y="36"/>
                  </a:cubicBezTo>
                  <a:cubicBezTo>
                    <a:pt x="0" y="37"/>
                    <a:pt x="0" y="38"/>
                    <a:pt x="0" y="39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8"/>
                    <a:pt x="2" y="37"/>
                    <a:pt x="2" y="36"/>
                  </a:cubicBezTo>
                  <a:cubicBezTo>
                    <a:pt x="2" y="32"/>
                    <a:pt x="5" y="25"/>
                    <a:pt x="10" y="18"/>
                  </a:cubicBezTo>
                  <a:cubicBezTo>
                    <a:pt x="15" y="12"/>
                    <a:pt x="21" y="6"/>
                    <a:pt x="27" y="2"/>
                  </a:cubicBezTo>
                  <a:cubicBezTo>
                    <a:pt x="26" y="0"/>
                    <a:pt x="26" y="0"/>
                    <a:pt x="26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4" name="Freeform 1656"/>
            <p:cNvSpPr>
              <a:spLocks/>
            </p:cNvSpPr>
            <p:nvPr userDrawn="1"/>
          </p:nvSpPr>
          <p:spPr bwMode="auto">
            <a:xfrm>
              <a:off x="257" y="304"/>
              <a:ext cx="58" cy="5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3" y="28"/>
                </a:cxn>
                <a:cxn ang="0">
                  <a:pos x="3" y="28"/>
                </a:cxn>
                <a:cxn ang="0">
                  <a:pos x="11" y="14"/>
                </a:cxn>
                <a:cxn ang="0">
                  <a:pos x="29" y="2"/>
                </a:cxn>
                <a:cxn ang="0">
                  <a:pos x="28" y="0"/>
                </a:cxn>
              </a:cxnLst>
              <a:rect l="0" t="0" r="r" b="b"/>
              <a:pathLst>
                <a:path w="29" h="28">
                  <a:moveTo>
                    <a:pt x="28" y="0"/>
                  </a:moveTo>
                  <a:cubicBezTo>
                    <a:pt x="21" y="2"/>
                    <a:pt x="14" y="7"/>
                    <a:pt x="9" y="12"/>
                  </a:cubicBezTo>
                  <a:cubicBezTo>
                    <a:pt x="4" y="17"/>
                    <a:pt x="0" y="2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4"/>
                    <a:pt x="6" y="19"/>
                    <a:pt x="11" y="14"/>
                  </a:cubicBezTo>
                  <a:cubicBezTo>
                    <a:pt x="15" y="9"/>
                    <a:pt x="22" y="4"/>
                    <a:pt x="29" y="2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5" name="Freeform 1657"/>
            <p:cNvSpPr>
              <a:spLocks/>
            </p:cNvSpPr>
            <p:nvPr userDrawn="1"/>
          </p:nvSpPr>
          <p:spPr bwMode="auto">
            <a:xfrm>
              <a:off x="259" y="296"/>
              <a:ext cx="56" cy="3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" y="7"/>
                </a:cxn>
                <a:cxn ang="0">
                  <a:pos x="0" y="19"/>
                </a:cxn>
                <a:cxn ang="0">
                  <a:pos x="2" y="19"/>
                </a:cxn>
                <a:cxn ang="0">
                  <a:pos x="11" y="9"/>
                </a:cxn>
                <a:cxn ang="0">
                  <a:pos x="28" y="3"/>
                </a:cxn>
                <a:cxn ang="0">
                  <a:pos x="28" y="0"/>
                </a:cxn>
              </a:cxnLst>
              <a:rect l="0" t="0" r="r" b="b"/>
              <a:pathLst>
                <a:path w="28" h="19">
                  <a:moveTo>
                    <a:pt x="28" y="0"/>
                  </a:moveTo>
                  <a:cubicBezTo>
                    <a:pt x="21" y="1"/>
                    <a:pt x="14" y="4"/>
                    <a:pt x="9" y="7"/>
                  </a:cubicBezTo>
                  <a:cubicBezTo>
                    <a:pt x="4" y="11"/>
                    <a:pt x="1" y="15"/>
                    <a:pt x="0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3" y="17"/>
                    <a:pt x="6" y="13"/>
                    <a:pt x="11" y="9"/>
                  </a:cubicBezTo>
                  <a:cubicBezTo>
                    <a:pt x="15" y="6"/>
                    <a:pt x="21" y="3"/>
                    <a:pt x="28" y="3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6" name="Freeform 1658"/>
            <p:cNvSpPr>
              <a:spLocks/>
            </p:cNvSpPr>
            <p:nvPr userDrawn="1"/>
          </p:nvSpPr>
          <p:spPr bwMode="auto">
            <a:xfrm>
              <a:off x="267" y="290"/>
              <a:ext cx="50" cy="22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0" y="0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20" y="2"/>
                </a:cxn>
                <a:cxn ang="0">
                  <a:pos x="25" y="3"/>
                </a:cxn>
                <a:cxn ang="0">
                  <a:pos x="25" y="0"/>
                </a:cxn>
              </a:cxnLst>
              <a:rect l="0" t="0" r="r" b="b"/>
              <a:pathLst>
                <a:path w="25" h="11">
                  <a:moveTo>
                    <a:pt x="25" y="0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10" y="0"/>
                    <a:pt x="2" y="5"/>
                    <a:pt x="0" y="1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7"/>
                    <a:pt x="10" y="2"/>
                    <a:pt x="20" y="2"/>
                  </a:cubicBezTo>
                  <a:cubicBezTo>
                    <a:pt x="21" y="2"/>
                    <a:pt x="23" y="3"/>
                    <a:pt x="25" y="3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7" name="Freeform 1659"/>
            <p:cNvSpPr>
              <a:spLocks/>
            </p:cNvSpPr>
            <p:nvPr userDrawn="1"/>
          </p:nvSpPr>
          <p:spPr bwMode="auto">
            <a:xfrm>
              <a:off x="299" y="268"/>
              <a:ext cx="28" cy="16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13" y="8"/>
                </a:cxn>
                <a:cxn ang="0">
                  <a:pos x="14" y="6"/>
                </a:cxn>
              </a:cxnLst>
              <a:rect l="0" t="0" r="r" b="b"/>
              <a:pathLst>
                <a:path w="14" h="8">
                  <a:moveTo>
                    <a:pt x="14" y="6"/>
                  </a:moveTo>
                  <a:cubicBezTo>
                    <a:pt x="9" y="2"/>
                    <a:pt x="5" y="0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4" y="3"/>
                    <a:pt x="7" y="4"/>
                    <a:pt x="13" y="8"/>
                  </a:cubicBezTo>
                  <a:cubicBezTo>
                    <a:pt x="14" y="6"/>
                    <a:pt x="14" y="6"/>
                    <a:pt x="14" y="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8" name="Freeform 1660"/>
            <p:cNvSpPr>
              <a:spLocks/>
            </p:cNvSpPr>
            <p:nvPr userDrawn="1"/>
          </p:nvSpPr>
          <p:spPr bwMode="auto">
            <a:xfrm>
              <a:off x="371" y="290"/>
              <a:ext cx="92" cy="3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7" y="2"/>
                </a:cxn>
                <a:cxn ang="0">
                  <a:pos x="30" y="6"/>
                </a:cxn>
                <a:cxn ang="0">
                  <a:pos x="44" y="16"/>
                </a:cxn>
                <a:cxn ang="0">
                  <a:pos x="46" y="15"/>
                </a:cxn>
                <a:cxn ang="0">
                  <a:pos x="31" y="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46" h="16">
                  <a:moveTo>
                    <a:pt x="0" y="2"/>
                  </a:moveTo>
                  <a:cubicBezTo>
                    <a:pt x="2" y="2"/>
                    <a:pt x="5" y="2"/>
                    <a:pt x="7" y="2"/>
                  </a:cubicBezTo>
                  <a:cubicBezTo>
                    <a:pt x="15" y="2"/>
                    <a:pt x="23" y="3"/>
                    <a:pt x="30" y="6"/>
                  </a:cubicBezTo>
                  <a:cubicBezTo>
                    <a:pt x="37" y="8"/>
                    <a:pt x="42" y="12"/>
                    <a:pt x="44" y="16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4" y="10"/>
                    <a:pt x="38" y="6"/>
                    <a:pt x="31" y="3"/>
                  </a:cubicBezTo>
                  <a:cubicBezTo>
                    <a:pt x="23" y="1"/>
                    <a:pt x="15" y="0"/>
                    <a:pt x="7" y="0"/>
                  </a:cubicBezTo>
                  <a:cubicBezTo>
                    <a:pt x="5" y="0"/>
                    <a:pt x="2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39" name="Freeform 1661"/>
            <p:cNvSpPr>
              <a:spLocks/>
            </p:cNvSpPr>
            <p:nvPr userDrawn="1"/>
          </p:nvSpPr>
          <p:spPr bwMode="auto">
            <a:xfrm>
              <a:off x="371" y="296"/>
              <a:ext cx="98" cy="5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11"/>
                </a:cxn>
                <a:cxn ang="0">
                  <a:pos x="41" y="19"/>
                </a:cxn>
                <a:cxn ang="0">
                  <a:pos x="47" y="28"/>
                </a:cxn>
                <a:cxn ang="0">
                  <a:pos x="49" y="28"/>
                </a:cxn>
                <a:cxn ang="0">
                  <a:pos x="42" y="17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49" h="28">
                  <a:moveTo>
                    <a:pt x="0" y="2"/>
                  </a:moveTo>
                  <a:cubicBezTo>
                    <a:pt x="8" y="3"/>
                    <a:pt x="19" y="6"/>
                    <a:pt x="28" y="11"/>
                  </a:cubicBezTo>
                  <a:cubicBezTo>
                    <a:pt x="33" y="13"/>
                    <a:pt x="38" y="16"/>
                    <a:pt x="41" y="19"/>
                  </a:cubicBezTo>
                  <a:cubicBezTo>
                    <a:pt x="44" y="22"/>
                    <a:pt x="46" y="25"/>
                    <a:pt x="47" y="28"/>
                  </a:cubicBezTo>
                  <a:cubicBezTo>
                    <a:pt x="49" y="28"/>
                    <a:pt x="49" y="28"/>
                    <a:pt x="49" y="28"/>
                  </a:cubicBezTo>
                  <a:cubicBezTo>
                    <a:pt x="48" y="24"/>
                    <a:pt x="46" y="21"/>
                    <a:pt x="42" y="17"/>
                  </a:cubicBezTo>
                  <a:cubicBezTo>
                    <a:pt x="32" y="8"/>
                    <a:pt x="12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0" name="Freeform 1662"/>
            <p:cNvSpPr>
              <a:spLocks/>
            </p:cNvSpPr>
            <p:nvPr userDrawn="1"/>
          </p:nvSpPr>
          <p:spPr bwMode="auto">
            <a:xfrm>
              <a:off x="369" y="304"/>
              <a:ext cx="96" cy="8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17"/>
                </a:cxn>
                <a:cxn ang="0">
                  <a:pos x="40" y="28"/>
                </a:cxn>
                <a:cxn ang="0">
                  <a:pos x="46" y="40"/>
                </a:cxn>
                <a:cxn ang="0">
                  <a:pos x="48" y="40"/>
                </a:cxn>
                <a:cxn ang="0">
                  <a:pos x="42" y="27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48" h="40">
                  <a:moveTo>
                    <a:pt x="0" y="2"/>
                  </a:moveTo>
                  <a:cubicBezTo>
                    <a:pt x="7" y="4"/>
                    <a:pt x="18" y="10"/>
                    <a:pt x="28" y="17"/>
                  </a:cubicBezTo>
                  <a:cubicBezTo>
                    <a:pt x="33" y="20"/>
                    <a:pt x="37" y="24"/>
                    <a:pt x="40" y="28"/>
                  </a:cubicBezTo>
                  <a:cubicBezTo>
                    <a:pt x="43" y="32"/>
                    <a:pt x="45" y="36"/>
                    <a:pt x="46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35"/>
                    <a:pt x="45" y="31"/>
                    <a:pt x="42" y="27"/>
                  </a:cubicBezTo>
                  <a:cubicBezTo>
                    <a:pt x="32" y="14"/>
                    <a:pt x="12" y="3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1" name="Freeform 1663"/>
            <p:cNvSpPr>
              <a:spLocks/>
            </p:cNvSpPr>
            <p:nvPr userDrawn="1"/>
          </p:nvSpPr>
          <p:spPr bwMode="auto">
            <a:xfrm>
              <a:off x="369" y="278"/>
              <a:ext cx="76" cy="12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20" y="2"/>
                </a:cxn>
                <a:cxn ang="0">
                  <a:pos x="31" y="3"/>
                </a:cxn>
                <a:cxn ang="0">
                  <a:pos x="36" y="6"/>
                </a:cxn>
                <a:cxn ang="0">
                  <a:pos x="38" y="5"/>
                </a:cxn>
                <a:cxn ang="0">
                  <a:pos x="31" y="1"/>
                </a:cxn>
                <a:cxn ang="0">
                  <a:pos x="20" y="0"/>
                </a:cxn>
                <a:cxn ang="0">
                  <a:pos x="0" y="3"/>
                </a:cxn>
                <a:cxn ang="0">
                  <a:pos x="1" y="5"/>
                </a:cxn>
              </a:cxnLst>
              <a:rect l="0" t="0" r="r" b="b"/>
              <a:pathLst>
                <a:path w="38" h="6">
                  <a:moveTo>
                    <a:pt x="1" y="5"/>
                  </a:moveTo>
                  <a:cubicBezTo>
                    <a:pt x="7" y="3"/>
                    <a:pt x="14" y="2"/>
                    <a:pt x="20" y="2"/>
                  </a:cubicBezTo>
                  <a:cubicBezTo>
                    <a:pt x="24" y="2"/>
                    <a:pt x="28" y="2"/>
                    <a:pt x="31" y="3"/>
                  </a:cubicBezTo>
                  <a:cubicBezTo>
                    <a:pt x="33" y="4"/>
                    <a:pt x="35" y="5"/>
                    <a:pt x="36" y="6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7" y="3"/>
                    <a:pt x="34" y="2"/>
                    <a:pt x="31" y="1"/>
                  </a:cubicBezTo>
                  <a:cubicBezTo>
                    <a:pt x="28" y="0"/>
                    <a:pt x="24" y="0"/>
                    <a:pt x="20" y="0"/>
                  </a:cubicBezTo>
                  <a:cubicBezTo>
                    <a:pt x="14" y="0"/>
                    <a:pt x="6" y="1"/>
                    <a:pt x="0" y="3"/>
                  </a:cubicBezTo>
                  <a:cubicBezTo>
                    <a:pt x="1" y="5"/>
                    <a:pt x="1" y="5"/>
                    <a:pt x="1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2" name="Freeform 1664"/>
            <p:cNvSpPr>
              <a:spLocks/>
            </p:cNvSpPr>
            <p:nvPr userDrawn="1"/>
          </p:nvSpPr>
          <p:spPr bwMode="auto">
            <a:xfrm>
              <a:off x="365" y="264"/>
              <a:ext cx="62" cy="20"/>
            </a:xfrm>
            <a:custGeom>
              <a:avLst/>
              <a:gdLst/>
              <a:ahLst/>
              <a:cxnLst>
                <a:cxn ang="0">
                  <a:pos x="1" y="10"/>
                </a:cxn>
                <a:cxn ang="0">
                  <a:pos x="22" y="3"/>
                </a:cxn>
                <a:cxn ang="0">
                  <a:pos x="29" y="5"/>
                </a:cxn>
                <a:cxn ang="0">
                  <a:pos x="31" y="3"/>
                </a:cxn>
                <a:cxn ang="0">
                  <a:pos x="22" y="0"/>
                </a:cxn>
                <a:cxn ang="0">
                  <a:pos x="0" y="8"/>
                </a:cxn>
                <a:cxn ang="0">
                  <a:pos x="1" y="10"/>
                </a:cxn>
              </a:cxnLst>
              <a:rect l="0" t="0" r="r" b="b"/>
              <a:pathLst>
                <a:path w="31" h="10">
                  <a:moveTo>
                    <a:pt x="1" y="10"/>
                  </a:moveTo>
                  <a:cubicBezTo>
                    <a:pt x="8" y="5"/>
                    <a:pt x="16" y="3"/>
                    <a:pt x="22" y="3"/>
                  </a:cubicBezTo>
                  <a:cubicBezTo>
                    <a:pt x="25" y="3"/>
                    <a:pt x="28" y="3"/>
                    <a:pt x="29" y="5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29" y="1"/>
                    <a:pt x="25" y="0"/>
                    <a:pt x="22" y="0"/>
                  </a:cubicBezTo>
                  <a:cubicBezTo>
                    <a:pt x="15" y="0"/>
                    <a:pt x="7" y="3"/>
                    <a:pt x="0" y="8"/>
                  </a:cubicBezTo>
                  <a:cubicBezTo>
                    <a:pt x="1" y="10"/>
                    <a:pt x="1" y="10"/>
                    <a:pt x="1" y="1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3" name="Freeform 1665"/>
            <p:cNvSpPr>
              <a:spLocks/>
            </p:cNvSpPr>
            <p:nvPr userDrawn="1"/>
          </p:nvSpPr>
          <p:spPr bwMode="auto">
            <a:xfrm>
              <a:off x="319" y="258"/>
              <a:ext cx="12" cy="22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5" y="5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3" y="6"/>
                </a:cxn>
                <a:cxn ang="0">
                  <a:pos x="5" y="11"/>
                </a:cxn>
                <a:cxn ang="0">
                  <a:pos x="7" y="10"/>
                </a:cxn>
              </a:cxnLst>
              <a:rect l="0" t="0" r="r" b="b"/>
              <a:pathLst>
                <a:path w="7" h="11">
                  <a:moveTo>
                    <a:pt x="7" y="10"/>
                  </a:moveTo>
                  <a:cubicBezTo>
                    <a:pt x="7" y="9"/>
                    <a:pt x="6" y="7"/>
                    <a:pt x="5" y="5"/>
                  </a:cubicBezTo>
                  <a:cubicBezTo>
                    <a:pt x="4" y="3"/>
                    <a:pt x="3" y="1"/>
                    <a:pt x="2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4"/>
                    <a:pt x="3" y="6"/>
                  </a:cubicBezTo>
                  <a:cubicBezTo>
                    <a:pt x="4" y="8"/>
                    <a:pt x="5" y="10"/>
                    <a:pt x="5" y="11"/>
                  </a:cubicBezTo>
                  <a:cubicBezTo>
                    <a:pt x="7" y="10"/>
                    <a:pt x="7" y="10"/>
                    <a:pt x="7" y="1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4" name="Freeform 1666"/>
            <p:cNvSpPr>
              <a:spLocks/>
            </p:cNvSpPr>
            <p:nvPr userDrawn="1"/>
          </p:nvSpPr>
          <p:spPr bwMode="auto">
            <a:xfrm>
              <a:off x="335" y="254"/>
              <a:ext cx="4" cy="20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11"/>
                </a:cxn>
                <a:cxn ang="0">
                  <a:pos x="3" y="11"/>
                </a:cxn>
              </a:cxnLst>
              <a:rect l="0" t="0" r="r" b="b"/>
              <a:pathLst>
                <a:path w="3" h="11">
                  <a:moveTo>
                    <a:pt x="3" y="11"/>
                  </a:moveTo>
                  <a:cubicBezTo>
                    <a:pt x="3" y="9"/>
                    <a:pt x="3" y="4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4"/>
                    <a:pt x="1" y="9"/>
                    <a:pt x="1" y="11"/>
                  </a:cubicBezTo>
                  <a:cubicBezTo>
                    <a:pt x="3" y="11"/>
                    <a:pt x="3" y="11"/>
                    <a:pt x="3" y="1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5" name="Freeform 1667"/>
            <p:cNvSpPr>
              <a:spLocks/>
            </p:cNvSpPr>
            <p:nvPr userDrawn="1"/>
          </p:nvSpPr>
          <p:spPr bwMode="auto">
            <a:xfrm>
              <a:off x="351" y="250"/>
              <a:ext cx="32" cy="26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9" y="4"/>
                </a:cxn>
                <a:cxn ang="0">
                  <a:pos x="14" y="2"/>
                </a:cxn>
                <a:cxn ang="0">
                  <a:pos x="15" y="3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0" y="12"/>
                </a:cxn>
                <a:cxn ang="0">
                  <a:pos x="2" y="13"/>
                </a:cxn>
              </a:cxnLst>
              <a:rect l="0" t="0" r="r" b="b"/>
              <a:pathLst>
                <a:path w="16" h="13">
                  <a:moveTo>
                    <a:pt x="2" y="13"/>
                  </a:moveTo>
                  <a:cubicBezTo>
                    <a:pt x="5" y="9"/>
                    <a:pt x="7" y="6"/>
                    <a:pt x="9" y="4"/>
                  </a:cubicBezTo>
                  <a:cubicBezTo>
                    <a:pt x="11" y="3"/>
                    <a:pt x="13" y="2"/>
                    <a:pt x="14" y="2"/>
                  </a:cubicBezTo>
                  <a:cubicBezTo>
                    <a:pt x="15" y="2"/>
                    <a:pt x="15" y="2"/>
                    <a:pt x="15" y="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2" y="0"/>
                    <a:pt x="10" y="1"/>
                    <a:pt x="8" y="2"/>
                  </a:cubicBezTo>
                  <a:cubicBezTo>
                    <a:pt x="5" y="4"/>
                    <a:pt x="3" y="7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6" name="Freeform 1668"/>
            <p:cNvSpPr>
              <a:spLocks/>
            </p:cNvSpPr>
            <p:nvPr userDrawn="1"/>
          </p:nvSpPr>
          <p:spPr bwMode="auto">
            <a:xfrm>
              <a:off x="343" y="248"/>
              <a:ext cx="12" cy="28"/>
            </a:xfrm>
            <a:custGeom>
              <a:avLst/>
              <a:gdLst/>
              <a:ahLst/>
              <a:cxnLst>
                <a:cxn ang="0">
                  <a:pos x="3" y="14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5"/>
                </a:cxn>
                <a:cxn ang="0">
                  <a:pos x="0" y="13"/>
                </a:cxn>
                <a:cxn ang="0">
                  <a:pos x="3" y="14"/>
                </a:cxn>
              </a:cxnLst>
              <a:rect l="0" t="0" r="r" b="b"/>
              <a:pathLst>
                <a:path w="7" h="14">
                  <a:moveTo>
                    <a:pt x="3" y="14"/>
                  </a:moveTo>
                  <a:cubicBezTo>
                    <a:pt x="4" y="8"/>
                    <a:pt x="5" y="6"/>
                    <a:pt x="6" y="4"/>
                  </a:cubicBezTo>
                  <a:cubicBezTo>
                    <a:pt x="6" y="4"/>
                    <a:pt x="6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2"/>
                    <a:pt x="4" y="3"/>
                    <a:pt x="3" y="5"/>
                  </a:cubicBezTo>
                  <a:cubicBezTo>
                    <a:pt x="2" y="6"/>
                    <a:pt x="1" y="9"/>
                    <a:pt x="0" y="13"/>
                  </a:cubicBezTo>
                  <a:cubicBezTo>
                    <a:pt x="3" y="14"/>
                    <a:pt x="3" y="14"/>
                    <a:pt x="3" y="1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7" name="Freeform 1669"/>
            <p:cNvSpPr>
              <a:spLocks/>
            </p:cNvSpPr>
            <p:nvPr userDrawn="1"/>
          </p:nvSpPr>
          <p:spPr bwMode="auto">
            <a:xfrm>
              <a:off x="319" y="306"/>
              <a:ext cx="16" cy="43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7" y="6"/>
                </a:cxn>
                <a:cxn ang="0">
                  <a:pos x="7" y="6"/>
                </a:cxn>
                <a:cxn ang="0">
                  <a:pos x="8" y="9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7" y="11"/>
                </a:cxn>
                <a:cxn ang="0">
                  <a:pos x="8" y="11"/>
                </a:cxn>
                <a:cxn ang="0">
                  <a:pos x="6" y="13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6" y="15"/>
                </a:cxn>
                <a:cxn ang="0">
                  <a:pos x="6" y="14"/>
                </a:cxn>
                <a:cxn ang="0">
                  <a:pos x="5" y="16"/>
                </a:cxn>
                <a:cxn ang="0">
                  <a:pos x="5" y="16"/>
                </a:cxn>
                <a:cxn ang="0">
                  <a:pos x="4" y="21"/>
                </a:cxn>
                <a:cxn ang="0">
                  <a:pos x="2" y="17"/>
                </a:cxn>
                <a:cxn ang="0">
                  <a:pos x="2" y="17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1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</a:cxnLst>
              <a:rect l="0" t="0" r="r" b="b"/>
              <a:pathLst>
                <a:path w="8" h="21">
                  <a:moveTo>
                    <a:pt x="3" y="1"/>
                  </a:moveTo>
                  <a:cubicBezTo>
                    <a:pt x="3" y="1"/>
                    <a:pt x="3" y="1"/>
                    <a:pt x="4" y="1"/>
                  </a:cubicBezTo>
                  <a:cubicBezTo>
                    <a:pt x="4" y="0"/>
                    <a:pt x="4" y="2"/>
                    <a:pt x="4" y="1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6" y="4"/>
                    <a:pt x="6" y="5"/>
                  </a:cubicBezTo>
                  <a:cubicBezTo>
                    <a:pt x="6" y="5"/>
                    <a:pt x="7" y="5"/>
                    <a:pt x="6" y="5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6" y="11"/>
                    <a:pt x="8" y="9"/>
                  </a:cubicBezTo>
                  <a:cubicBezTo>
                    <a:pt x="8" y="10"/>
                    <a:pt x="8" y="10"/>
                    <a:pt x="7" y="10"/>
                  </a:cubicBezTo>
                  <a:cubicBezTo>
                    <a:pt x="6" y="10"/>
                    <a:pt x="7" y="10"/>
                    <a:pt x="7" y="10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0"/>
                    <a:pt x="8" y="10"/>
                    <a:pt x="8" y="11"/>
                  </a:cubicBezTo>
                  <a:cubicBezTo>
                    <a:pt x="7" y="11"/>
                    <a:pt x="8" y="13"/>
                    <a:pt x="6" y="13"/>
                  </a:cubicBezTo>
                  <a:cubicBezTo>
                    <a:pt x="7" y="13"/>
                    <a:pt x="7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8"/>
                    <a:pt x="5" y="20"/>
                    <a:pt x="4" y="21"/>
                  </a:cubicBezTo>
                  <a:cubicBezTo>
                    <a:pt x="3" y="21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1" y="16"/>
                    <a:pt x="1" y="13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0"/>
                    <a:pt x="1" y="12"/>
                    <a:pt x="1" y="12"/>
                  </a:cubicBezTo>
                  <a:cubicBezTo>
                    <a:pt x="1" y="11"/>
                    <a:pt x="1" y="9"/>
                    <a:pt x="0" y="8"/>
                  </a:cubicBezTo>
                  <a:cubicBezTo>
                    <a:pt x="0" y="10"/>
                    <a:pt x="0" y="0"/>
                    <a:pt x="2" y="2"/>
                  </a:cubicBezTo>
                  <a:cubicBezTo>
                    <a:pt x="2" y="4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8" name="Freeform 1670"/>
            <p:cNvSpPr>
              <a:spLocks/>
            </p:cNvSpPr>
            <p:nvPr userDrawn="1"/>
          </p:nvSpPr>
          <p:spPr bwMode="auto">
            <a:xfrm>
              <a:off x="261" y="339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49" name="Freeform 1671"/>
            <p:cNvSpPr>
              <a:spLocks/>
            </p:cNvSpPr>
            <p:nvPr userDrawn="1"/>
          </p:nvSpPr>
          <p:spPr bwMode="auto">
            <a:xfrm>
              <a:off x="261" y="341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50" name="Freeform 1672"/>
            <p:cNvSpPr>
              <a:spLocks/>
            </p:cNvSpPr>
            <p:nvPr userDrawn="1"/>
          </p:nvSpPr>
          <p:spPr bwMode="auto">
            <a:xfrm>
              <a:off x="465" y="35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51" name="Freeform 1673"/>
            <p:cNvSpPr>
              <a:spLocks/>
            </p:cNvSpPr>
            <p:nvPr userDrawn="1"/>
          </p:nvSpPr>
          <p:spPr bwMode="auto">
            <a:xfrm>
              <a:off x="457" y="337"/>
              <a:ext cx="10" cy="34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3" y="2"/>
                </a:cxn>
                <a:cxn ang="0">
                  <a:pos x="3" y="1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11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7"/>
                </a:cxn>
                <a:cxn ang="0">
                  <a:pos x="3" y="11"/>
                </a:cxn>
                <a:cxn ang="0">
                  <a:pos x="3" y="12"/>
                </a:cxn>
                <a:cxn ang="0">
                  <a:pos x="4" y="10"/>
                </a:cxn>
                <a:cxn ang="0">
                  <a:pos x="3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5" y="8"/>
                </a:cxn>
                <a:cxn ang="0">
                  <a:pos x="4" y="0"/>
                </a:cxn>
                <a:cxn ang="0">
                  <a:pos x="4" y="2"/>
                </a:cxn>
              </a:cxnLst>
              <a:rect l="0" t="0" r="r" b="b"/>
              <a:pathLst>
                <a:path w="5" h="17">
                  <a:moveTo>
                    <a:pt x="4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2"/>
                    <a:pt x="3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6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8"/>
                    <a:pt x="0" y="10"/>
                    <a:pt x="0" y="11"/>
                  </a:cubicBez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4"/>
                    <a:pt x="0" y="15"/>
                    <a:pt x="0" y="17"/>
                  </a:cubicBezTo>
                  <a:cubicBezTo>
                    <a:pt x="1" y="16"/>
                    <a:pt x="2" y="12"/>
                    <a:pt x="3" y="11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3" y="11"/>
                    <a:pt x="4" y="10"/>
                    <a:pt x="4" y="10"/>
                  </a:cubicBezTo>
                  <a:cubicBezTo>
                    <a:pt x="4" y="10"/>
                    <a:pt x="4" y="11"/>
                    <a:pt x="3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0"/>
                    <a:pt x="5" y="9"/>
                    <a:pt x="5" y="8"/>
                  </a:cubicBezTo>
                  <a:cubicBezTo>
                    <a:pt x="5" y="5"/>
                    <a:pt x="4" y="2"/>
                    <a:pt x="4" y="0"/>
                  </a:cubicBezTo>
                  <a:cubicBezTo>
                    <a:pt x="4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52" name="Freeform 1674"/>
            <p:cNvSpPr>
              <a:spLocks/>
            </p:cNvSpPr>
            <p:nvPr userDrawn="1"/>
          </p:nvSpPr>
          <p:spPr bwMode="auto">
            <a:xfrm>
              <a:off x="465" y="35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53" name="Freeform 1675"/>
            <p:cNvSpPr>
              <a:spLocks/>
            </p:cNvSpPr>
            <p:nvPr userDrawn="1"/>
          </p:nvSpPr>
          <p:spPr bwMode="auto">
            <a:xfrm>
              <a:off x="459" y="328"/>
              <a:ext cx="6" cy="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1" y="2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54" name="Freeform 1676"/>
            <p:cNvSpPr>
              <a:spLocks/>
            </p:cNvSpPr>
            <p:nvPr userDrawn="1"/>
          </p:nvSpPr>
          <p:spPr bwMode="auto">
            <a:xfrm>
              <a:off x="459" y="328"/>
              <a:ext cx="6" cy="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55" name="Freeform 1677"/>
            <p:cNvSpPr>
              <a:spLocks/>
            </p:cNvSpPr>
            <p:nvPr userDrawn="1"/>
          </p:nvSpPr>
          <p:spPr bwMode="auto">
            <a:xfrm>
              <a:off x="295" y="304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56" name="Freeform 1678"/>
            <p:cNvSpPr>
              <a:spLocks noEditPoints="1"/>
            </p:cNvSpPr>
            <p:nvPr userDrawn="1"/>
          </p:nvSpPr>
          <p:spPr bwMode="auto">
            <a:xfrm>
              <a:off x="259" y="296"/>
              <a:ext cx="60" cy="105"/>
            </a:xfrm>
            <a:custGeom>
              <a:avLst/>
              <a:gdLst/>
              <a:ahLst/>
              <a:cxnLst>
                <a:cxn ang="0">
                  <a:pos x="30" y="26"/>
                </a:cxn>
                <a:cxn ang="0">
                  <a:pos x="28" y="25"/>
                </a:cxn>
                <a:cxn ang="0">
                  <a:pos x="28" y="22"/>
                </a:cxn>
                <a:cxn ang="0">
                  <a:pos x="27" y="20"/>
                </a:cxn>
                <a:cxn ang="0">
                  <a:pos x="24" y="19"/>
                </a:cxn>
                <a:cxn ang="0">
                  <a:pos x="20" y="16"/>
                </a:cxn>
                <a:cxn ang="0">
                  <a:pos x="20" y="20"/>
                </a:cxn>
                <a:cxn ang="0">
                  <a:pos x="16" y="22"/>
                </a:cxn>
                <a:cxn ang="0">
                  <a:pos x="16" y="15"/>
                </a:cxn>
                <a:cxn ang="0">
                  <a:pos x="18" y="14"/>
                </a:cxn>
                <a:cxn ang="0">
                  <a:pos x="20" y="14"/>
                </a:cxn>
                <a:cxn ang="0">
                  <a:pos x="23" y="15"/>
                </a:cxn>
                <a:cxn ang="0">
                  <a:pos x="25" y="11"/>
                </a:cxn>
                <a:cxn ang="0">
                  <a:pos x="23" y="8"/>
                </a:cxn>
                <a:cxn ang="0">
                  <a:pos x="19" y="6"/>
                </a:cxn>
                <a:cxn ang="0">
                  <a:pos x="21" y="2"/>
                </a:cxn>
                <a:cxn ang="0">
                  <a:pos x="18" y="1"/>
                </a:cxn>
                <a:cxn ang="0">
                  <a:pos x="17" y="8"/>
                </a:cxn>
                <a:cxn ang="0">
                  <a:pos x="16" y="8"/>
                </a:cxn>
                <a:cxn ang="0">
                  <a:pos x="14" y="8"/>
                </a:cxn>
                <a:cxn ang="0">
                  <a:pos x="13" y="5"/>
                </a:cxn>
                <a:cxn ang="0">
                  <a:pos x="11" y="6"/>
                </a:cxn>
                <a:cxn ang="0">
                  <a:pos x="10" y="9"/>
                </a:cxn>
                <a:cxn ang="0">
                  <a:pos x="12" y="10"/>
                </a:cxn>
                <a:cxn ang="0">
                  <a:pos x="9" y="8"/>
                </a:cxn>
                <a:cxn ang="0">
                  <a:pos x="7" y="7"/>
                </a:cxn>
                <a:cxn ang="0">
                  <a:pos x="1" y="21"/>
                </a:cxn>
                <a:cxn ang="0">
                  <a:pos x="1" y="22"/>
                </a:cxn>
                <a:cxn ang="0">
                  <a:pos x="1" y="27"/>
                </a:cxn>
                <a:cxn ang="0">
                  <a:pos x="1" y="36"/>
                </a:cxn>
                <a:cxn ang="0">
                  <a:pos x="2" y="40"/>
                </a:cxn>
                <a:cxn ang="0">
                  <a:pos x="4" y="42"/>
                </a:cxn>
                <a:cxn ang="0">
                  <a:pos x="3" y="38"/>
                </a:cxn>
                <a:cxn ang="0">
                  <a:pos x="6" y="44"/>
                </a:cxn>
                <a:cxn ang="0">
                  <a:pos x="16" y="49"/>
                </a:cxn>
                <a:cxn ang="0">
                  <a:pos x="18" y="51"/>
                </a:cxn>
                <a:cxn ang="0">
                  <a:pos x="20" y="51"/>
                </a:cxn>
                <a:cxn ang="0">
                  <a:pos x="19" y="50"/>
                </a:cxn>
                <a:cxn ang="0">
                  <a:pos x="14" y="46"/>
                </a:cxn>
                <a:cxn ang="0">
                  <a:pos x="12" y="46"/>
                </a:cxn>
                <a:cxn ang="0">
                  <a:pos x="10" y="40"/>
                </a:cxn>
                <a:cxn ang="0">
                  <a:pos x="13" y="40"/>
                </a:cxn>
                <a:cxn ang="0">
                  <a:pos x="14" y="39"/>
                </a:cxn>
                <a:cxn ang="0">
                  <a:pos x="16" y="41"/>
                </a:cxn>
                <a:cxn ang="0">
                  <a:pos x="19" y="36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20" y="33"/>
                </a:cxn>
                <a:cxn ang="0">
                  <a:pos x="22" y="32"/>
                </a:cxn>
                <a:cxn ang="0">
                  <a:pos x="22" y="31"/>
                </a:cxn>
                <a:cxn ang="0">
                  <a:pos x="25" y="29"/>
                </a:cxn>
                <a:cxn ang="0">
                  <a:pos x="27" y="28"/>
                </a:cxn>
                <a:cxn ang="0">
                  <a:pos x="24" y="27"/>
                </a:cxn>
                <a:cxn ang="0">
                  <a:pos x="28" y="24"/>
                </a:cxn>
                <a:cxn ang="0">
                  <a:pos x="29" y="28"/>
                </a:cxn>
                <a:cxn ang="0">
                  <a:pos x="30" y="28"/>
                </a:cxn>
                <a:cxn ang="0">
                  <a:pos x="21" y="9"/>
                </a:cxn>
                <a:cxn ang="0">
                  <a:pos x="19" y="13"/>
                </a:cxn>
                <a:cxn ang="0">
                  <a:pos x="20" y="10"/>
                </a:cxn>
                <a:cxn ang="0">
                  <a:pos x="18" y="11"/>
                </a:cxn>
              </a:cxnLst>
              <a:rect l="0" t="0" r="r" b="b"/>
              <a:pathLst>
                <a:path w="30" h="52">
                  <a:moveTo>
                    <a:pt x="30" y="27"/>
                  </a:moveTo>
                  <a:cubicBezTo>
                    <a:pt x="30" y="27"/>
                    <a:pt x="30" y="27"/>
                    <a:pt x="30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6" y="19"/>
                    <a:pt x="26" y="18"/>
                    <a:pt x="26" y="17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5" y="18"/>
                    <a:pt x="25" y="19"/>
                    <a:pt x="24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18"/>
                    <a:pt x="23" y="17"/>
                    <a:pt x="24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1" y="16"/>
                    <a:pt x="21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8"/>
                    <a:pt x="20" y="18"/>
                    <a:pt x="20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0" y="21"/>
                    <a:pt x="20" y="22"/>
                    <a:pt x="18" y="23"/>
                  </a:cubicBezTo>
                  <a:cubicBezTo>
                    <a:pt x="19" y="23"/>
                    <a:pt x="19" y="24"/>
                    <a:pt x="19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3"/>
                    <a:pt x="17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5" y="22"/>
                    <a:pt x="15" y="21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1"/>
                    <a:pt x="14" y="20"/>
                    <a:pt x="14" y="19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8"/>
                    <a:pt x="14" y="17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5"/>
                    <a:pt x="16" y="15"/>
                    <a:pt x="16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14"/>
                    <a:pt x="18" y="13"/>
                    <a:pt x="18" y="12"/>
                  </a:cubicBezTo>
                  <a:cubicBezTo>
                    <a:pt x="18" y="13"/>
                    <a:pt x="18" y="13"/>
                    <a:pt x="18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1" y="14"/>
                    <a:pt x="21" y="14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6"/>
                    <a:pt x="23" y="16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2" y="15"/>
                    <a:pt x="22" y="14"/>
                    <a:pt x="22" y="14"/>
                  </a:cubicBezTo>
                  <a:cubicBezTo>
                    <a:pt x="22" y="14"/>
                    <a:pt x="23" y="15"/>
                    <a:pt x="23" y="1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3" y="13"/>
                    <a:pt x="23" y="12"/>
                    <a:pt x="23" y="11"/>
                  </a:cubicBezTo>
                  <a:cubicBezTo>
                    <a:pt x="23" y="12"/>
                    <a:pt x="23" y="12"/>
                    <a:pt x="24" y="12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1"/>
                    <a:pt x="24" y="10"/>
                    <a:pt x="24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7"/>
                    <a:pt x="23" y="6"/>
                    <a:pt x="22" y="6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0" y="6"/>
                    <a:pt x="20" y="6"/>
                  </a:cubicBezTo>
                  <a:cubicBezTo>
                    <a:pt x="20" y="5"/>
                    <a:pt x="20" y="4"/>
                    <a:pt x="20" y="4"/>
                  </a:cubicBezTo>
                  <a:cubicBezTo>
                    <a:pt x="19" y="4"/>
                    <a:pt x="19" y="5"/>
                    <a:pt x="19" y="6"/>
                  </a:cubicBezTo>
                  <a:cubicBezTo>
                    <a:pt x="18" y="5"/>
                    <a:pt x="19" y="4"/>
                    <a:pt x="20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1" y="3"/>
                    <a:pt x="21" y="2"/>
                    <a:pt x="21" y="2"/>
                  </a:cubicBezTo>
                  <a:cubicBezTo>
                    <a:pt x="21" y="1"/>
                    <a:pt x="20" y="1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4"/>
                    <a:pt x="17" y="5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7"/>
                    <a:pt x="16" y="8"/>
                    <a:pt x="17" y="8"/>
                  </a:cubicBezTo>
                  <a:cubicBezTo>
                    <a:pt x="16" y="9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5" y="8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0"/>
                    <a:pt x="15" y="10"/>
                    <a:pt x="14" y="10"/>
                  </a:cubicBezTo>
                  <a:cubicBezTo>
                    <a:pt x="14" y="11"/>
                    <a:pt x="13" y="10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3" y="7"/>
                    <a:pt x="13" y="7"/>
                  </a:cubicBezTo>
                  <a:cubicBezTo>
                    <a:pt x="14" y="6"/>
                    <a:pt x="14" y="5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9"/>
                    <a:pt x="10" y="9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7"/>
                    <a:pt x="8" y="7"/>
                    <a:pt x="9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3" y="11"/>
                    <a:pt x="2" y="16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1" y="24"/>
                    <a:pt x="1" y="25"/>
                    <a:pt x="1" y="26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7"/>
                    <a:pt x="2" y="27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8"/>
                    <a:pt x="1" y="28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30"/>
                    <a:pt x="0" y="30"/>
                  </a:cubicBezTo>
                  <a:cubicBezTo>
                    <a:pt x="0" y="32"/>
                    <a:pt x="1" y="34"/>
                    <a:pt x="1" y="36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7"/>
                    <a:pt x="2" y="38"/>
                    <a:pt x="2" y="38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40"/>
                    <a:pt x="2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3" y="41"/>
                    <a:pt x="3" y="41"/>
                    <a:pt x="3" y="42"/>
                  </a:cubicBezTo>
                  <a:cubicBezTo>
                    <a:pt x="4" y="42"/>
                    <a:pt x="4" y="43"/>
                    <a:pt x="4" y="43"/>
                  </a:cubicBezTo>
                  <a:cubicBezTo>
                    <a:pt x="4" y="43"/>
                    <a:pt x="4" y="43"/>
                    <a:pt x="4" y="43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3" y="41"/>
                    <a:pt x="2" y="39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3" y="40"/>
                    <a:pt x="4" y="4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5" y="42"/>
                    <a:pt x="6" y="43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45"/>
                    <a:pt x="7" y="45"/>
                    <a:pt x="8" y="46"/>
                  </a:cubicBezTo>
                  <a:cubicBezTo>
                    <a:pt x="9" y="46"/>
                    <a:pt x="10" y="47"/>
                    <a:pt x="11" y="47"/>
                  </a:cubicBezTo>
                  <a:cubicBezTo>
                    <a:pt x="12" y="46"/>
                    <a:pt x="14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9"/>
                    <a:pt x="16" y="49"/>
                    <a:pt x="16" y="49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1" y="50"/>
                    <a:pt x="20" y="50"/>
                    <a:pt x="20" y="50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18" y="50"/>
                    <a:pt x="18" y="50"/>
                    <a:pt x="17" y="49"/>
                  </a:cubicBezTo>
                  <a:cubicBezTo>
                    <a:pt x="17" y="49"/>
                    <a:pt x="17" y="48"/>
                    <a:pt x="17" y="47"/>
                  </a:cubicBezTo>
                  <a:cubicBezTo>
                    <a:pt x="16" y="47"/>
                    <a:pt x="15" y="47"/>
                    <a:pt x="14" y="47"/>
                  </a:cubicBezTo>
                  <a:cubicBezTo>
                    <a:pt x="14" y="47"/>
                    <a:pt x="14" y="47"/>
                    <a:pt x="14" y="47"/>
                  </a:cubicBezTo>
                  <a:cubicBezTo>
                    <a:pt x="14" y="47"/>
                    <a:pt x="14" y="46"/>
                    <a:pt x="14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5"/>
                    <a:pt x="15" y="45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4" y="44"/>
                    <a:pt x="14" y="44"/>
                    <a:pt x="13" y="44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1" y="46"/>
                  </a:cubicBezTo>
                  <a:cubicBezTo>
                    <a:pt x="10" y="45"/>
                    <a:pt x="10" y="45"/>
                    <a:pt x="10" y="4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9" y="43"/>
                    <a:pt x="9" y="41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1" y="40"/>
                    <a:pt x="11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7" y="41"/>
                    <a:pt x="17" y="42"/>
                    <a:pt x="17" y="42"/>
                  </a:cubicBezTo>
                  <a:cubicBezTo>
                    <a:pt x="19" y="41"/>
                    <a:pt x="17" y="40"/>
                    <a:pt x="17" y="39"/>
                  </a:cubicBezTo>
                  <a:cubicBezTo>
                    <a:pt x="17" y="38"/>
                    <a:pt x="18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19" y="36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1" y="33"/>
                    <a:pt x="21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6" y="30"/>
                    <a:pt x="26" y="29"/>
                    <a:pt x="27" y="29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6" y="29"/>
                    <a:pt x="26" y="29"/>
                    <a:pt x="25" y="29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4" y="26"/>
                    <a:pt x="23" y="28"/>
                    <a:pt x="22" y="28"/>
                  </a:cubicBezTo>
                  <a:cubicBezTo>
                    <a:pt x="22" y="28"/>
                    <a:pt x="23" y="27"/>
                    <a:pt x="23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25"/>
                    <a:pt x="26" y="26"/>
                    <a:pt x="27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5"/>
                    <a:pt x="28" y="26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8" y="27"/>
                    <a:pt x="28" y="27"/>
                    <a:pt x="29" y="2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7"/>
                    <a:pt x="30" y="27"/>
                    <a:pt x="30" y="27"/>
                  </a:cubicBezTo>
                  <a:close/>
                  <a:moveTo>
                    <a:pt x="20" y="10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1" y="11"/>
                    <a:pt x="21" y="12"/>
                    <a:pt x="20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0" y="12"/>
                    <a:pt x="20" y="11"/>
                    <a:pt x="20" y="10"/>
                  </a:cubicBezTo>
                  <a:close/>
                  <a:moveTo>
                    <a:pt x="18" y="8"/>
                  </a:move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9" y="8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9"/>
                    <a:pt x="19" y="9"/>
                    <a:pt x="19" y="10"/>
                  </a:cubicBezTo>
                  <a:cubicBezTo>
                    <a:pt x="19" y="10"/>
                    <a:pt x="18" y="10"/>
                    <a:pt x="18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0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7" y="8"/>
                    <a:pt x="17" y="8"/>
                  </a:cubicBezTo>
                  <a:lnTo>
                    <a:pt x="18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57" name="Freeform 1679"/>
            <p:cNvSpPr>
              <a:spLocks/>
            </p:cNvSpPr>
            <p:nvPr userDrawn="1"/>
          </p:nvSpPr>
          <p:spPr bwMode="auto">
            <a:xfrm>
              <a:off x="291" y="302"/>
              <a:ext cx="4" cy="4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</p:grpSp>
      <p:sp>
        <p:nvSpPr>
          <p:cNvPr id="258" name="Rectangle 1680"/>
          <p:cNvSpPr>
            <a:spLocks noChangeArrowheads="1"/>
          </p:cNvSpPr>
          <p:nvPr userDrawn="1"/>
        </p:nvSpPr>
        <p:spPr bwMode="auto">
          <a:xfrm>
            <a:off x="0" y="6669088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grpSp>
        <p:nvGrpSpPr>
          <p:cNvPr id="259" name="Group 1684"/>
          <p:cNvGrpSpPr>
            <a:grpSpLocks/>
          </p:cNvGrpSpPr>
          <p:nvPr userDrawn="1"/>
        </p:nvGrpSpPr>
        <p:grpSpPr bwMode="auto">
          <a:xfrm flipH="1">
            <a:off x="6376988" y="6350"/>
            <a:ext cx="2767012" cy="2501900"/>
            <a:chOff x="0" y="2744"/>
            <a:chExt cx="1740" cy="1576"/>
          </a:xfrm>
        </p:grpSpPr>
        <p:sp>
          <p:nvSpPr>
            <p:cNvPr id="260" name="Freeform 1685"/>
            <p:cNvSpPr>
              <a:spLocks/>
            </p:cNvSpPr>
            <p:nvPr userDrawn="1"/>
          </p:nvSpPr>
          <p:spPr bwMode="auto">
            <a:xfrm>
              <a:off x="648" y="2744"/>
              <a:ext cx="1092" cy="1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1" y="176"/>
                </a:cxn>
              </a:cxnLst>
              <a:rect l="0" t="0" r="r" b="b"/>
              <a:pathLst>
                <a:path w="181" h="176">
                  <a:moveTo>
                    <a:pt x="0" y="0"/>
                  </a:moveTo>
                  <a:cubicBezTo>
                    <a:pt x="81" y="32"/>
                    <a:pt x="147" y="96"/>
                    <a:pt x="181" y="176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261" name="Freeform 1686"/>
            <p:cNvSpPr>
              <a:spLocks noEditPoints="1"/>
            </p:cNvSpPr>
            <p:nvPr userDrawn="1"/>
          </p:nvSpPr>
          <p:spPr bwMode="auto">
            <a:xfrm>
              <a:off x="0" y="2744"/>
              <a:ext cx="1401" cy="157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13" y="176"/>
                </a:cxn>
                <a:cxn ang="0">
                  <a:pos x="168" y="0"/>
                </a:cxn>
                <a:cxn ang="0">
                  <a:pos x="254" y="175"/>
                </a:cxn>
              </a:cxnLst>
              <a:rect l="0" t="0" r="r" b="b"/>
              <a:pathLst>
                <a:path w="254" h="176">
                  <a:moveTo>
                    <a:pt x="0" y="12"/>
                  </a:moveTo>
                  <a:cubicBezTo>
                    <a:pt x="94" y="31"/>
                    <a:pt x="172" y="93"/>
                    <a:pt x="213" y="176"/>
                  </a:cubicBezTo>
                  <a:moveTo>
                    <a:pt x="168" y="0"/>
                  </a:moveTo>
                  <a:cubicBezTo>
                    <a:pt x="210" y="50"/>
                    <a:pt x="240" y="110"/>
                    <a:pt x="254" y="175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</p:grpSp>
      <p:sp>
        <p:nvSpPr>
          <p:cNvPr id="262" name="Rectangle 1034"/>
          <p:cNvSpPr>
            <a:spLocks noChangeArrowheads="1"/>
          </p:cNvSpPr>
          <p:nvPr userDrawn="1"/>
        </p:nvSpPr>
        <p:spPr bwMode="auto">
          <a:xfrm>
            <a:off x="236538" y="-9525"/>
            <a:ext cx="89122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63" name="Line 1086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64" name="Line 1087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65" name="Rectangle 1088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66" name="Rectangle 1089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67" name="Freeform 1098"/>
          <p:cNvSpPr>
            <a:spLocks/>
          </p:cNvSpPr>
          <p:nvPr userDrawn="1"/>
        </p:nvSpPr>
        <p:spPr bwMode="auto">
          <a:xfrm>
            <a:off x="487363" y="617538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68" name="Freeform 1115"/>
          <p:cNvSpPr>
            <a:spLocks/>
          </p:cNvSpPr>
          <p:nvPr userDrawn="1"/>
        </p:nvSpPr>
        <p:spPr bwMode="auto">
          <a:xfrm>
            <a:off x="458788" y="47307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69" name="Freeform 1120"/>
          <p:cNvSpPr>
            <a:spLocks/>
          </p:cNvSpPr>
          <p:nvPr userDrawn="1"/>
        </p:nvSpPr>
        <p:spPr bwMode="auto">
          <a:xfrm>
            <a:off x="458788" y="4635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0" name="Freeform 1134"/>
          <p:cNvSpPr>
            <a:spLocks/>
          </p:cNvSpPr>
          <p:nvPr userDrawn="1"/>
        </p:nvSpPr>
        <p:spPr bwMode="auto">
          <a:xfrm>
            <a:off x="703263" y="514350"/>
            <a:ext cx="3175" cy="6350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2" y="4"/>
              </a:cxn>
              <a:cxn ang="0">
                <a:pos x="2" y="4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4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2" y="4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1" name="Freeform 1141"/>
          <p:cNvSpPr>
            <a:spLocks/>
          </p:cNvSpPr>
          <p:nvPr userDrawn="1"/>
        </p:nvSpPr>
        <p:spPr bwMode="auto">
          <a:xfrm>
            <a:off x="706438" y="479425"/>
            <a:ext cx="1587" cy="63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</a:cxnLst>
            <a:rect l="0" t="0" r="r" b="b"/>
            <a:pathLst>
              <a:path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2" name="Freeform 1148"/>
          <p:cNvSpPr>
            <a:spLocks/>
          </p:cNvSpPr>
          <p:nvPr userDrawn="1"/>
        </p:nvSpPr>
        <p:spPr bwMode="auto">
          <a:xfrm>
            <a:off x="693738" y="460375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3" name="Freeform 1150"/>
          <p:cNvSpPr>
            <a:spLocks/>
          </p:cNvSpPr>
          <p:nvPr userDrawn="1"/>
        </p:nvSpPr>
        <p:spPr bwMode="auto">
          <a:xfrm>
            <a:off x="684213" y="4476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4" name="Freeform 1152"/>
          <p:cNvSpPr>
            <a:spLocks/>
          </p:cNvSpPr>
          <p:nvPr userDrawn="1"/>
        </p:nvSpPr>
        <p:spPr bwMode="auto">
          <a:xfrm>
            <a:off x="684213" y="447675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5" name="Freeform 1154"/>
          <p:cNvSpPr>
            <a:spLocks/>
          </p:cNvSpPr>
          <p:nvPr userDrawn="1"/>
        </p:nvSpPr>
        <p:spPr bwMode="auto">
          <a:xfrm>
            <a:off x="665163" y="43497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6" name="Freeform 1156"/>
          <p:cNvSpPr>
            <a:spLocks/>
          </p:cNvSpPr>
          <p:nvPr userDrawn="1"/>
        </p:nvSpPr>
        <p:spPr bwMode="auto">
          <a:xfrm>
            <a:off x="665163" y="431800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7" name="Freeform 1163"/>
          <p:cNvSpPr>
            <a:spLocks/>
          </p:cNvSpPr>
          <p:nvPr userDrawn="1"/>
        </p:nvSpPr>
        <p:spPr bwMode="auto">
          <a:xfrm>
            <a:off x="611188" y="415925"/>
            <a:ext cx="6350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2" y="2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8" name="Freeform 1172"/>
          <p:cNvSpPr>
            <a:spLocks/>
          </p:cNvSpPr>
          <p:nvPr userDrawn="1"/>
        </p:nvSpPr>
        <p:spPr bwMode="auto">
          <a:xfrm>
            <a:off x="582613" y="476250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79" name="Freeform 1177"/>
          <p:cNvSpPr>
            <a:spLocks/>
          </p:cNvSpPr>
          <p:nvPr userDrawn="1"/>
        </p:nvSpPr>
        <p:spPr bwMode="auto">
          <a:xfrm>
            <a:off x="557213" y="5349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0" name="Freeform 1180"/>
          <p:cNvSpPr>
            <a:spLocks/>
          </p:cNvSpPr>
          <p:nvPr userDrawn="1"/>
        </p:nvSpPr>
        <p:spPr bwMode="auto">
          <a:xfrm>
            <a:off x="560388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2" y="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2" y="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1" name="Line 1187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2" name="Line 1188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3" name="Freeform 1208"/>
          <p:cNvSpPr>
            <a:spLocks/>
          </p:cNvSpPr>
          <p:nvPr userDrawn="1"/>
        </p:nvSpPr>
        <p:spPr bwMode="auto">
          <a:xfrm>
            <a:off x="595313" y="55721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4" name="Freeform 1210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5" name="Freeform 1214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6" name="Rectangle 1215"/>
          <p:cNvSpPr>
            <a:spLocks noChangeArrowheads="1"/>
          </p:cNvSpPr>
          <p:nvPr userDrawn="1"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7" name="Freeform 1217"/>
          <p:cNvSpPr>
            <a:spLocks/>
          </p:cNvSpPr>
          <p:nvPr userDrawn="1"/>
        </p:nvSpPr>
        <p:spPr bwMode="auto">
          <a:xfrm>
            <a:off x="595313" y="6270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8" name="Freeform 1219"/>
          <p:cNvSpPr>
            <a:spLocks/>
          </p:cNvSpPr>
          <p:nvPr userDrawn="1"/>
        </p:nvSpPr>
        <p:spPr bwMode="auto">
          <a:xfrm>
            <a:off x="731838" y="54133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89" name="Freeform 1221"/>
          <p:cNvSpPr>
            <a:spLocks/>
          </p:cNvSpPr>
          <p:nvPr userDrawn="1"/>
        </p:nvSpPr>
        <p:spPr bwMode="auto">
          <a:xfrm>
            <a:off x="731838" y="541338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0" name="Freeform 1234"/>
          <p:cNvSpPr>
            <a:spLocks/>
          </p:cNvSpPr>
          <p:nvPr userDrawn="1"/>
        </p:nvSpPr>
        <p:spPr bwMode="auto">
          <a:xfrm>
            <a:off x="722313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1" name="Line 1237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2" name="Line 1238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3" name="Freeform 1240"/>
          <p:cNvSpPr>
            <a:spLocks/>
          </p:cNvSpPr>
          <p:nvPr userDrawn="1"/>
        </p:nvSpPr>
        <p:spPr bwMode="auto">
          <a:xfrm>
            <a:off x="728663" y="541338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4" name="Freeform 1243"/>
          <p:cNvSpPr>
            <a:spLocks/>
          </p:cNvSpPr>
          <p:nvPr userDrawn="1"/>
        </p:nvSpPr>
        <p:spPr bwMode="auto">
          <a:xfrm>
            <a:off x="728663" y="538163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5" name="Freeform 1246"/>
          <p:cNvSpPr>
            <a:spLocks/>
          </p:cNvSpPr>
          <p:nvPr userDrawn="1"/>
        </p:nvSpPr>
        <p:spPr bwMode="auto">
          <a:xfrm>
            <a:off x="725488" y="5476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6" name="Freeform 1250"/>
          <p:cNvSpPr>
            <a:spLocks/>
          </p:cNvSpPr>
          <p:nvPr userDrawn="1"/>
        </p:nvSpPr>
        <p:spPr bwMode="auto">
          <a:xfrm>
            <a:off x="731838" y="53022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7" name="Freeform 1252"/>
          <p:cNvSpPr>
            <a:spLocks/>
          </p:cNvSpPr>
          <p:nvPr userDrawn="1"/>
        </p:nvSpPr>
        <p:spPr bwMode="auto">
          <a:xfrm>
            <a:off x="731838" y="527050"/>
            <a:ext cx="3175" cy="7938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8" name="Freeform 1255"/>
          <p:cNvSpPr>
            <a:spLocks/>
          </p:cNvSpPr>
          <p:nvPr userDrawn="1"/>
        </p:nvSpPr>
        <p:spPr bwMode="auto">
          <a:xfrm>
            <a:off x="712788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99" name="Rectangle 1256"/>
          <p:cNvSpPr>
            <a:spLocks noChangeArrowheads="1"/>
          </p:cNvSpPr>
          <p:nvPr userDrawn="1"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0" name="Freeform 1258"/>
          <p:cNvSpPr>
            <a:spLocks/>
          </p:cNvSpPr>
          <p:nvPr userDrawn="1"/>
        </p:nvSpPr>
        <p:spPr bwMode="auto">
          <a:xfrm>
            <a:off x="722313" y="5508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1" name="Freeform 1266"/>
          <p:cNvSpPr>
            <a:spLocks/>
          </p:cNvSpPr>
          <p:nvPr userDrawn="1"/>
        </p:nvSpPr>
        <p:spPr bwMode="auto">
          <a:xfrm>
            <a:off x="728663" y="53498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2" name="Freeform 1269"/>
          <p:cNvSpPr>
            <a:spLocks/>
          </p:cNvSpPr>
          <p:nvPr userDrawn="1"/>
        </p:nvSpPr>
        <p:spPr bwMode="auto">
          <a:xfrm>
            <a:off x="728663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3" name="Line 1270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4" name="Line 1271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5" name="Rectangle 1272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6" name="Rectangle 1273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7" name="Line 1274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8" name="Line 1275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9" name="Freeform 1277"/>
          <p:cNvSpPr>
            <a:spLocks/>
          </p:cNvSpPr>
          <p:nvPr userDrawn="1"/>
        </p:nvSpPr>
        <p:spPr bwMode="auto">
          <a:xfrm>
            <a:off x="728663" y="5238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0" name="Freeform 1287"/>
          <p:cNvSpPr>
            <a:spLocks/>
          </p:cNvSpPr>
          <p:nvPr userDrawn="1"/>
        </p:nvSpPr>
        <p:spPr bwMode="auto">
          <a:xfrm>
            <a:off x="719138" y="5143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1" name="Freeform 1290"/>
          <p:cNvSpPr>
            <a:spLocks/>
          </p:cNvSpPr>
          <p:nvPr userDrawn="1"/>
        </p:nvSpPr>
        <p:spPr bwMode="auto">
          <a:xfrm>
            <a:off x="719138" y="51752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2" name="Rectangle 1335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3" name="Rectangle 1336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4" name="Rectangle 1337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5" name="Rectangle 1340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6" name="Rectangle 1341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7" name="Rectangle 1342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8" name="Rectangle 1343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19" name="Rectangle 1344"/>
          <p:cNvSpPr>
            <a:spLocks noChangeArrowheads="1"/>
          </p:cNvSpPr>
          <p:nvPr userDrawn="1"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4953000"/>
            <a:ext cx="4191000" cy="228600"/>
          </a:xfrm>
        </p:spPr>
        <p:txBody>
          <a:bodyPr/>
          <a:lstStyle>
            <a:lvl1pPr marL="0" indent="0">
              <a:buFontTx/>
              <a:buNone/>
              <a:defRPr sz="900">
                <a:solidFill>
                  <a:srgbClr val="215477"/>
                </a:solidFill>
              </a:defRPr>
            </a:lvl1pPr>
          </a:lstStyle>
          <a:p>
            <a:r>
              <a:rPr lang="en-US"/>
              <a:t>Potential strategic partnership</a:t>
            </a:r>
          </a:p>
        </p:txBody>
      </p:sp>
      <p:sp>
        <p:nvSpPr>
          <p:cNvPr id="320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1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2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1EAF362-6A2F-4642-9C2E-FEA3348889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ABA6F-90B6-4621-80DD-205C8310AA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71538"/>
            <a:ext cx="1943100" cy="5224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71538"/>
            <a:ext cx="5676900" cy="5224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4FFE1-E49E-4E21-A2D8-828D9A9DA1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0825"/>
            <a:ext cx="7543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08B33-2542-403F-8F28-24B5045334AF}" type="slidenum">
              <a:rPr lang="de-CH"/>
              <a:pPr>
                <a:defRPr/>
              </a:pPr>
              <a:t>‹#›</a:t>
            </a:fld>
            <a:endParaRPr lang="de-CH">
              <a:solidFill>
                <a:srgbClr val="337099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DDBBE-92B8-4C90-9630-20D9625E02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CC279-94E4-4397-9E57-31AF2F09CA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2A105-8B7B-483D-B925-B6015ED9A7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D4A4B-6642-4F4A-8BB8-B84A762EC3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86645-B3C8-4CE7-9A99-80216BEB7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C4851-3361-492D-828E-75678E6EF7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42BC6-CC76-4701-962C-910911081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B778F-C5F2-4FFD-879F-A080CFC99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Rectangle 108"/>
          <p:cNvSpPr>
            <a:spLocks noChangeArrowheads="1"/>
          </p:cNvSpPr>
          <p:nvPr/>
        </p:nvSpPr>
        <p:spPr bwMode="auto">
          <a:xfrm>
            <a:off x="0" y="6145213"/>
            <a:ext cx="9144000" cy="712787"/>
          </a:xfrm>
          <a:prstGeom prst="rect">
            <a:avLst/>
          </a:prstGeom>
          <a:solidFill>
            <a:srgbClr val="014C6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1133" name="Rectangle 109"/>
          <p:cNvSpPr>
            <a:spLocks noChangeArrowheads="1"/>
          </p:cNvSpPr>
          <p:nvPr/>
        </p:nvSpPr>
        <p:spPr bwMode="auto">
          <a:xfrm flipH="1">
            <a:off x="0" y="0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pic>
        <p:nvPicPr>
          <p:cNvPr id="1028" name="Picture 110" descr="C:\Documents and Settings\Bob Pitcher\Desktop\IFC_Wt_Logo.em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5425" y="6364288"/>
            <a:ext cx="18907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9" name="Group 114"/>
          <p:cNvGrpSpPr>
            <a:grpSpLocks/>
          </p:cNvGrpSpPr>
          <p:nvPr/>
        </p:nvGrpSpPr>
        <p:grpSpPr bwMode="auto">
          <a:xfrm flipH="1">
            <a:off x="8175625" y="6142038"/>
            <a:ext cx="968375" cy="714375"/>
            <a:chOff x="0" y="2744"/>
            <a:chExt cx="1740" cy="1576"/>
          </a:xfrm>
        </p:grpSpPr>
        <p:sp>
          <p:nvSpPr>
            <p:cNvPr id="1139" name="Freeform 115"/>
            <p:cNvSpPr>
              <a:spLocks/>
            </p:cNvSpPr>
            <p:nvPr userDrawn="1"/>
          </p:nvSpPr>
          <p:spPr bwMode="auto">
            <a:xfrm>
              <a:off x="648" y="2744"/>
              <a:ext cx="1092" cy="1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1" y="176"/>
                </a:cxn>
              </a:cxnLst>
              <a:rect l="0" t="0" r="r" b="b"/>
              <a:pathLst>
                <a:path w="181" h="176">
                  <a:moveTo>
                    <a:pt x="0" y="0"/>
                  </a:moveTo>
                  <a:cubicBezTo>
                    <a:pt x="81" y="32"/>
                    <a:pt x="147" y="96"/>
                    <a:pt x="181" y="176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  <p:sp>
          <p:nvSpPr>
            <p:cNvPr id="1140" name="Freeform 116"/>
            <p:cNvSpPr>
              <a:spLocks noEditPoints="1"/>
            </p:cNvSpPr>
            <p:nvPr userDrawn="1"/>
          </p:nvSpPr>
          <p:spPr bwMode="auto">
            <a:xfrm>
              <a:off x="0" y="2744"/>
              <a:ext cx="1401" cy="157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13" y="176"/>
                </a:cxn>
                <a:cxn ang="0">
                  <a:pos x="168" y="0"/>
                </a:cxn>
                <a:cxn ang="0">
                  <a:pos x="254" y="175"/>
                </a:cxn>
              </a:cxnLst>
              <a:rect l="0" t="0" r="r" b="b"/>
              <a:pathLst>
                <a:path w="254" h="176">
                  <a:moveTo>
                    <a:pt x="0" y="12"/>
                  </a:moveTo>
                  <a:cubicBezTo>
                    <a:pt x="94" y="31"/>
                    <a:pt x="172" y="93"/>
                    <a:pt x="213" y="176"/>
                  </a:cubicBezTo>
                  <a:moveTo>
                    <a:pt x="168" y="0"/>
                  </a:moveTo>
                  <a:cubicBezTo>
                    <a:pt x="210" y="50"/>
                    <a:pt x="240" y="110"/>
                    <a:pt x="254" y="175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buFontTx/>
                <a:buChar char="•"/>
                <a:defRPr/>
              </a:pPr>
              <a:endParaRPr lang="en-US" dirty="0"/>
            </a:p>
          </p:txBody>
        </p:sp>
      </p:grpSp>
      <p:sp>
        <p:nvSpPr>
          <p:cNvPr id="1105" name="Rectangle 81"/>
          <p:cNvSpPr>
            <a:spLocks noChangeArrowheads="1"/>
          </p:cNvSpPr>
          <p:nvPr/>
        </p:nvSpPr>
        <p:spPr bwMode="auto">
          <a:xfrm flipH="1">
            <a:off x="0" y="0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71538"/>
            <a:ext cx="7772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73338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5213" y="6400800"/>
            <a:ext cx="1566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2200" y="6435725"/>
            <a:ext cx="1884363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41D59C-F31E-4F78-9C50-0A023FEB3C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227013" indent="-227013" algn="l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783C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83C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5332413" y="5024438"/>
            <a:ext cx="335915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2400" b="1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  <a:t>October 14, 2014</a:t>
            </a:r>
          </a:p>
          <a:p>
            <a:pPr algn="r">
              <a:defRPr/>
            </a:pPr>
            <a:r>
              <a:rPr lang="en-US" sz="2400" b="1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  <a:t>Yerevan, Armenia</a:t>
            </a:r>
            <a:endParaRPr lang="en-US" sz="2400" b="1" dirty="0">
              <a:solidFill>
                <a:srgbClr val="014C6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1400" y="2557463"/>
            <a:ext cx="7772400" cy="2322512"/>
          </a:xfrm>
          <a:prstGeom prst="rect">
            <a:avLst/>
          </a:prstGeom>
          <a:noFill/>
        </p:spPr>
        <p:txBody>
          <a:bodyPr/>
          <a:lstStyle/>
          <a:p>
            <a:pPr algn="r">
              <a:lnSpc>
                <a:spcPct val="90000"/>
              </a:lnSpc>
              <a:defRPr/>
            </a:pPr>
            <a:r>
              <a:rPr lang="en-US" sz="4400" b="1" kern="0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  <a:t>Energy Efficiency in Residential Sector of Armenia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83F224-4260-47ED-AAD8-A75373C38AD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3100" y="198438"/>
            <a:ext cx="7772400" cy="563562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3200" smtClean="0"/>
              <a:t>ENERGY COSTS IN ARMENIA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/>
        </p:nvGraphicFramePr>
        <p:xfrm>
          <a:off x="412359" y="3651701"/>
          <a:ext cx="8595163" cy="2424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/>
        </p:nvGraphicFramePr>
        <p:xfrm>
          <a:off x="205728" y="674782"/>
          <a:ext cx="8692611" cy="313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75213" y="6400800"/>
            <a:ext cx="1566862" cy="457200"/>
          </a:xfrm>
          <a:noFill/>
        </p:spPr>
        <p:txBody>
          <a:bodyPr/>
          <a:lstStyle/>
          <a:p>
            <a:fld id="{620F7AAC-84AD-4ACE-8B44-4873AEBF34B4}" type="slidenum">
              <a:rPr lang="de-CH" sz="1400" b="0" smtClean="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de-CH" sz="1400" b="0" smtClean="0">
              <a:solidFill>
                <a:srgbClr val="337099"/>
              </a:solidFill>
              <a:latin typeface="Arial" charset="0"/>
            </a:endParaRPr>
          </a:p>
        </p:txBody>
      </p:sp>
      <p:sp>
        <p:nvSpPr>
          <p:cNvPr id="18434" name="Rectangle 8"/>
          <p:cNvSpPr>
            <a:spLocks noGrp="1" noChangeArrowheads="1"/>
          </p:cNvSpPr>
          <p:nvPr>
            <p:ph type="title"/>
          </p:nvPr>
        </p:nvSpPr>
        <p:spPr>
          <a:xfrm>
            <a:off x="749300" y="223838"/>
            <a:ext cx="7772400" cy="563562"/>
          </a:xfrm>
        </p:spPr>
        <p:txBody>
          <a:bodyPr/>
          <a:lstStyle/>
          <a:p>
            <a:pPr eaLnBrk="1" hangingPunct="1"/>
            <a:r>
              <a:rPr lang="en-US" sz="3200" smtClean="0"/>
              <a:t>ENERGY CONSUMPTION</a:t>
            </a:r>
            <a:endParaRPr lang="en-US" sz="3200" i="1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0" y="1879600"/>
          <a:ext cx="5245100" cy="378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051300" y="1854200"/>
          <a:ext cx="5092700" cy="368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774700" y="1079500"/>
            <a:ext cx="2628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b="1">
                <a:solidFill>
                  <a:srgbClr val="00783C"/>
                </a:solidFill>
              </a:rPr>
              <a:t>ELECTRICITY CONSUMPTION</a:t>
            </a:r>
          </a:p>
        </p:txBody>
      </p:sp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5321300" y="1066800"/>
            <a:ext cx="2628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b="1">
                <a:solidFill>
                  <a:srgbClr val="FF9933"/>
                </a:solidFill>
              </a:rPr>
              <a:t>NATURAL GAS CONSUMPTION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3A82D6-234B-4F9A-9D02-886A62E35799}" type="slidenum">
              <a:rPr lang="en-US" smtClean="0"/>
              <a:pPr/>
              <a:t>4</a:t>
            </a:fld>
            <a:endParaRPr lang="en-US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228600" y="2203360"/>
          <a:ext cx="4572000" cy="387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3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223838"/>
            <a:ext cx="9144000" cy="881062"/>
          </a:xfrm>
        </p:spPr>
        <p:txBody>
          <a:bodyPr/>
          <a:lstStyle/>
          <a:p>
            <a:pPr eaLnBrk="1" hangingPunct="1"/>
            <a:r>
              <a:rPr lang="en-US" sz="3200" smtClean="0"/>
              <a:t>ENERGY CONSUMPTION in RESIDENTIAL SECTOR</a:t>
            </a:r>
            <a:endParaRPr lang="en-US" sz="3200" i="1" smtClean="0"/>
          </a:p>
        </p:txBody>
      </p:sp>
      <p:sp>
        <p:nvSpPr>
          <p:cNvPr id="20484" name="TextBox 6"/>
          <p:cNvSpPr txBox="1">
            <a:spLocks noChangeArrowheads="1"/>
          </p:cNvSpPr>
          <p:nvPr/>
        </p:nvSpPr>
        <p:spPr bwMode="auto">
          <a:xfrm>
            <a:off x="368300" y="1377950"/>
            <a:ext cx="3314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>
                <a:solidFill>
                  <a:srgbClr val="00783C"/>
                </a:solidFill>
              </a:rPr>
              <a:t># of households in multiapartment buildings</a:t>
            </a:r>
          </a:p>
        </p:txBody>
      </p:sp>
      <p:sp>
        <p:nvSpPr>
          <p:cNvPr id="20485" name="TextBox 9"/>
          <p:cNvSpPr txBox="1">
            <a:spLocks noChangeArrowheads="1"/>
          </p:cNvSpPr>
          <p:nvPr/>
        </p:nvSpPr>
        <p:spPr bwMode="auto">
          <a:xfrm>
            <a:off x="3860800" y="1238250"/>
            <a:ext cx="51054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solidFill>
                  <a:srgbClr val="00783C"/>
                </a:solidFill>
              </a:rPr>
              <a:t>Annual Energy consumption</a:t>
            </a:r>
            <a:endParaRPr lang="en-US" sz="2000" b="1">
              <a:solidFill>
                <a:srgbClr val="00783C"/>
              </a:solidFill>
            </a:endParaRPr>
          </a:p>
          <a:p>
            <a:pPr>
              <a:buClr>
                <a:srgbClr val="00783C"/>
              </a:buClr>
              <a:buFont typeface="Wingdings" pitchFamily="2" charset="2"/>
              <a:buChar char="ü"/>
            </a:pPr>
            <a:r>
              <a:rPr lang="en-US" sz="2000" b="1">
                <a:solidFill>
                  <a:srgbClr val="014C6D"/>
                </a:solidFill>
              </a:rPr>
              <a:t> Natural gas: 170 m</a:t>
            </a:r>
            <a:r>
              <a:rPr lang="en-US" sz="2000" b="1" baseline="30000">
                <a:solidFill>
                  <a:srgbClr val="014C6D"/>
                </a:solidFill>
              </a:rPr>
              <a:t>3</a:t>
            </a:r>
            <a:r>
              <a:rPr lang="en-US" sz="2000" b="1">
                <a:solidFill>
                  <a:srgbClr val="014C6D"/>
                </a:solidFill>
              </a:rPr>
              <a:t>/capita</a:t>
            </a:r>
          </a:p>
          <a:p>
            <a:pPr>
              <a:buClr>
                <a:srgbClr val="00783C"/>
              </a:buClr>
              <a:buFont typeface="Wingdings" pitchFamily="2" charset="2"/>
              <a:buChar char="ü"/>
            </a:pPr>
            <a:r>
              <a:rPr lang="en-US" sz="2000" b="1">
                <a:solidFill>
                  <a:srgbClr val="014C6D"/>
                </a:solidFill>
              </a:rPr>
              <a:t> Electricity: 1,550 kWh/capita</a:t>
            </a:r>
          </a:p>
        </p:txBody>
      </p:sp>
      <p:sp>
        <p:nvSpPr>
          <p:cNvPr id="12" name="Rounded Rectangular Callout 11"/>
          <p:cNvSpPr>
            <a:spLocks noChangeArrowheads="1"/>
          </p:cNvSpPr>
          <p:nvPr/>
        </p:nvSpPr>
        <p:spPr bwMode="auto">
          <a:xfrm>
            <a:off x="4838700" y="2927350"/>
            <a:ext cx="3949700" cy="2032000"/>
          </a:xfrm>
          <a:prstGeom prst="wedgeRoundRectCallout">
            <a:avLst>
              <a:gd name="adj1" fmla="val -81644"/>
              <a:gd name="adj2" fmla="val 5370"/>
              <a:gd name="adj3" fmla="val 16667"/>
            </a:avLst>
          </a:prstGeom>
          <a:solidFill>
            <a:srgbClr val="FFC000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115888" indent="-115888">
              <a:lnSpc>
                <a:spcPct val="150000"/>
              </a:lnSpc>
              <a:spcBef>
                <a:spcPct val="50000"/>
              </a:spcBef>
            </a:pPr>
            <a:r>
              <a:rPr lang="en-US" sz="2000">
                <a:solidFill>
                  <a:srgbClr val="014C6D"/>
                </a:solidFill>
              </a:rPr>
              <a:t>An average household with 4 family members is spending over </a:t>
            </a:r>
            <a:r>
              <a:rPr lang="en-US" sz="2000" b="1">
                <a:solidFill>
                  <a:srgbClr val="FF0000"/>
                </a:solidFill>
              </a:rPr>
              <a:t>USD $700/year</a:t>
            </a:r>
            <a:r>
              <a:rPr lang="en-US" sz="2000">
                <a:solidFill>
                  <a:srgbClr val="014C6D"/>
                </a:solidFill>
              </a:rPr>
              <a:t> on energy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787400" y="354013"/>
            <a:ext cx="7543800" cy="1119187"/>
          </a:xfrm>
        </p:spPr>
        <p:txBody>
          <a:bodyPr/>
          <a:lstStyle/>
          <a:p>
            <a:r>
              <a:rPr lang="en-US" sz="3200" smtClean="0"/>
              <a:t>RESIDENTIAL ENERGY EFFICIENCY in ARMENIA</a:t>
            </a: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B22797-53EE-4DAD-ACD0-CD3811CD92EA}" type="slidenum">
              <a:rPr lang="de-CH" smtClean="0"/>
              <a:pPr>
                <a:defRPr/>
              </a:pPr>
              <a:t>5</a:t>
            </a:fld>
            <a:endParaRPr lang="de-CH">
              <a:solidFill>
                <a:srgbClr val="337099"/>
              </a:solidFill>
              <a:latin typeface="+mn-lt"/>
            </a:endParaRPr>
          </a:p>
        </p:txBody>
      </p:sp>
      <p:grpSp>
        <p:nvGrpSpPr>
          <p:cNvPr id="21507" name="Group 5"/>
          <p:cNvGrpSpPr>
            <a:grpSpLocks/>
          </p:cNvGrpSpPr>
          <p:nvPr/>
        </p:nvGrpSpPr>
        <p:grpSpPr bwMode="auto">
          <a:xfrm>
            <a:off x="369888" y="1236663"/>
            <a:ext cx="8443912" cy="2216150"/>
            <a:chOff x="370347" y="3421095"/>
            <a:chExt cx="8444155" cy="2215991"/>
          </a:xfrm>
        </p:grpSpPr>
        <p:sp>
          <p:nvSpPr>
            <p:cNvPr id="7" name="TextBox 6"/>
            <p:cNvSpPr txBox="1"/>
            <p:nvPr/>
          </p:nvSpPr>
          <p:spPr>
            <a:xfrm>
              <a:off x="370347" y="3421095"/>
              <a:ext cx="8444155" cy="22159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sz="2000" b="1" u="sng" dirty="0">
                  <a:solidFill>
                    <a:srgbClr val="FF0000"/>
                  </a:solidFill>
                </a:rPr>
                <a:t>What </a:t>
              </a:r>
              <a:r>
                <a:rPr lang="en-US" sz="2000" b="1" u="sng" dirty="0">
                  <a:solidFill>
                    <a:srgbClr val="FF0000"/>
                  </a:solidFill>
                </a:rPr>
                <a:t>stops </a:t>
              </a:r>
              <a:r>
                <a:rPr lang="en-US" sz="2000" b="1" u="sng" dirty="0">
                  <a:solidFill>
                    <a:srgbClr val="FF0000"/>
                  </a:solidFill>
                </a:rPr>
                <a:t>households from doing more EE?</a:t>
              </a:r>
              <a:endParaRPr lang="en-US" sz="2000" b="1" u="sng" dirty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  <a:defRPr/>
              </a:pPr>
              <a:r>
                <a:rPr lang="en-US" sz="1800" dirty="0">
                  <a:solidFill>
                    <a:srgbClr val="014C6D"/>
                  </a:solidFill>
                </a:rPr>
                <a:t>  </a:t>
              </a:r>
              <a:r>
                <a:rPr lang="en-US" sz="1800" dirty="0">
                  <a:solidFill>
                    <a:srgbClr val="014C6D"/>
                  </a:solidFill>
                </a:rPr>
                <a:t>Lack of </a:t>
              </a: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awareness about technologies and measures      expected savings</a:t>
              </a:r>
              <a:endParaRPr lang="en-US" sz="1800" dirty="0">
                <a:solidFill>
                  <a:srgbClr val="014C6D"/>
                </a:solidFill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  <a:defRPr/>
              </a:pP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  </a:t>
              </a: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Lack </a:t>
              </a: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of </a:t>
              </a: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financing opportunities</a:t>
              </a:r>
              <a:endParaRPr lang="en-US" sz="1800" dirty="0">
                <a:solidFill>
                  <a:srgbClr val="014C6D"/>
                </a:solidFill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  <a:defRPr/>
              </a:pP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  </a:t>
              </a: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Absence of incentives </a:t>
              </a: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promoting </a:t>
              </a: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EE, e.g. tax breaks, rebates, etc.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  <a:defRPr/>
              </a:pP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  </a:t>
              </a:r>
              <a:r>
                <a:rPr lang="en-US" sz="1800" dirty="0">
                  <a:solidFill>
                    <a:srgbClr val="014C6D"/>
                  </a:solidFill>
                  <a:cs typeface="Times New Roman" pitchFamily="18" charset="0"/>
                </a:rPr>
                <a:t>High cost and shortage of EE materials/equipment</a:t>
              </a:r>
              <a:endParaRPr lang="en-US" sz="1800" dirty="0">
                <a:solidFill>
                  <a:srgbClr val="014C6D"/>
                </a:solidFill>
                <a:cs typeface="Times New Roman" pitchFamily="18" charset="0"/>
              </a:endParaRPr>
            </a:p>
          </p:txBody>
        </p:sp>
        <p:cxnSp>
          <p:nvCxnSpPr>
            <p:cNvPr id="21510" name="Straight Arrow Connector 7"/>
            <p:cNvCxnSpPr>
              <a:cxnSpLocks noChangeShapeType="1"/>
            </p:cNvCxnSpPr>
            <p:nvPr/>
          </p:nvCxnSpPr>
          <p:spPr bwMode="auto">
            <a:xfrm>
              <a:off x="6198196" y="4163050"/>
              <a:ext cx="228600" cy="0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</p:grpSp>
      <p:sp>
        <p:nvSpPr>
          <p:cNvPr id="9" name="TextBox 8"/>
          <p:cNvSpPr txBox="1"/>
          <p:nvPr/>
        </p:nvSpPr>
        <p:spPr>
          <a:xfrm>
            <a:off x="373063" y="3505200"/>
            <a:ext cx="8443912" cy="2632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000" b="1" u="sng" dirty="0">
                <a:solidFill>
                  <a:srgbClr val="FF0000"/>
                </a:solidFill>
              </a:rPr>
              <a:t>Policy and regulatory field</a:t>
            </a:r>
            <a:endParaRPr lang="en-US" sz="2000" b="1" u="sng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800" dirty="0">
                <a:solidFill>
                  <a:srgbClr val="014C6D"/>
                </a:solidFill>
              </a:rPr>
              <a:t>  </a:t>
            </a:r>
            <a:r>
              <a:rPr lang="en-US" sz="1800" dirty="0">
                <a:solidFill>
                  <a:srgbClr val="014C6D"/>
                </a:solidFill>
              </a:rPr>
              <a:t>Overall prioritization of EE by the policy makers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800" dirty="0">
                <a:solidFill>
                  <a:srgbClr val="014C6D"/>
                </a:solidFill>
              </a:rPr>
              <a:t> </a:t>
            </a:r>
            <a:r>
              <a:rPr lang="en-US" sz="1800" dirty="0">
                <a:solidFill>
                  <a:srgbClr val="014C6D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No concrete policy instruments to support implementation of residential EE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800" dirty="0">
                <a:solidFill>
                  <a:srgbClr val="014C6D"/>
                </a:solidFill>
              </a:rPr>
              <a:t>  Normative filed is being improved by UNDP-GEF Improving EE in Buildings project: catalogue of typical replicable EE houses, package of legislative changes being proposed, energy passports for buildings.</a:t>
            </a:r>
            <a:endParaRPr lang="en-US" sz="1800" dirty="0">
              <a:solidFill>
                <a:srgbClr val="014C6D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OUR EXPERIENCE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6F00AB-C044-45FE-B1FA-BD8A34A3CC16}" type="slidenum">
              <a:rPr lang="de-CH" smtClean="0"/>
              <a:pPr>
                <a:defRPr/>
              </a:pPr>
              <a:t>6</a:t>
            </a:fld>
            <a:endParaRPr lang="de-CH">
              <a:solidFill>
                <a:srgbClr val="337099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250" y="1228725"/>
            <a:ext cx="6484938" cy="558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01637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en-US" sz="2000" b="1" i="1" u="sng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Byblos Bank Armenia CJSC</a:t>
            </a:r>
            <a:r>
              <a:rPr lang="en-US" sz="2000" b="1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Advisory services and </a:t>
            </a:r>
            <a:r>
              <a:rPr lang="en-US" sz="2000" i="1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$10 million loan from IFC </a:t>
            </a:r>
            <a:endParaRPr lang="en-US" sz="2000" b="1" dirty="0">
              <a:solidFill>
                <a:srgbClr val="014C6D"/>
              </a:solidFill>
              <a:latin typeface="Arial" pitchFamily="34" charset="0"/>
              <a:cs typeface="Arial" pitchFamily="34" charset="0"/>
            </a:endParaRPr>
          </a:p>
          <a:p>
            <a:pPr marL="401637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IFC advisory services included:</a:t>
            </a:r>
          </a:p>
          <a:p>
            <a:pPr marL="858837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4 of trainings on Residential EE for the credit and risk specialists of the bank</a:t>
            </a:r>
          </a:p>
          <a:p>
            <a:pPr marL="858837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Transaction support – joint assessment of 10 projects</a:t>
            </a:r>
          </a:p>
          <a:p>
            <a:pPr marL="858837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Provision of HEEL tool</a:t>
            </a:r>
          </a:p>
          <a:p>
            <a:pPr marL="858837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arketing support – development and publishing of residential EE booklet</a:t>
            </a:r>
          </a:p>
          <a:p>
            <a:pPr marL="58737"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endParaRPr lang="en-US" sz="2000" b="1" dirty="0">
              <a:solidFill>
                <a:srgbClr val="014C6D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1800" dirty="0"/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0188" y="1657350"/>
            <a:ext cx="2413000" cy="343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OUR EXPERIENCE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64C617-F0B1-4307-B2FE-EEC65F7C32D7}" type="slidenum">
              <a:rPr lang="de-CH" smtClean="0"/>
              <a:pPr>
                <a:defRPr/>
              </a:pPr>
              <a:t>7</a:t>
            </a:fld>
            <a:endParaRPr lang="de-CH">
              <a:solidFill>
                <a:srgbClr val="337099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425" y="2771775"/>
            <a:ext cx="7094538" cy="2805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783C"/>
              </a:buClr>
              <a:defRPr/>
            </a:pPr>
            <a:r>
              <a:rPr lang="en-US" sz="2000" b="1" u="sng" dirty="0">
                <a:solidFill>
                  <a:srgbClr val="014C6D"/>
                </a:solidFill>
              </a:rPr>
              <a:t>Typical EE measures in residential sector</a:t>
            </a:r>
          </a:p>
          <a:p>
            <a:pPr marL="419100" indent="-419100">
              <a:lnSpc>
                <a:spcPct val="150000"/>
              </a:lnSpc>
              <a:buClr>
                <a:srgbClr val="00783C"/>
              </a:buClr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rgbClr val="014C6D"/>
                </a:solidFill>
              </a:rPr>
              <a:t>Thermal insulation </a:t>
            </a:r>
          </a:p>
          <a:p>
            <a:pPr marL="419100" indent="-419100">
              <a:lnSpc>
                <a:spcPct val="150000"/>
              </a:lnSpc>
              <a:buClr>
                <a:srgbClr val="00783C"/>
              </a:buClr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rgbClr val="014C6D"/>
                </a:solidFill>
              </a:rPr>
              <a:t>Efficient doors/windows</a:t>
            </a:r>
          </a:p>
          <a:p>
            <a:pPr marL="419100" indent="-419100">
              <a:lnSpc>
                <a:spcPct val="150000"/>
              </a:lnSpc>
              <a:buClr>
                <a:srgbClr val="00783C"/>
              </a:buClr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rgbClr val="014C6D"/>
                </a:solidFill>
              </a:rPr>
              <a:t>Heating and hot water</a:t>
            </a:r>
          </a:p>
          <a:p>
            <a:pPr marL="419100" indent="-419100">
              <a:lnSpc>
                <a:spcPct val="150000"/>
              </a:lnSpc>
              <a:buClr>
                <a:srgbClr val="00783C"/>
              </a:buClr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rgbClr val="014C6D"/>
                </a:solidFill>
              </a:rPr>
              <a:t>Lighting</a:t>
            </a:r>
            <a:r>
              <a:rPr lang="sq-AL" sz="2000" dirty="0">
                <a:solidFill>
                  <a:srgbClr val="014C6D"/>
                </a:solidFill>
              </a:rPr>
              <a:t> </a:t>
            </a:r>
            <a:r>
              <a:rPr lang="en-US" sz="2000" dirty="0">
                <a:solidFill>
                  <a:srgbClr val="014C6D"/>
                </a:solidFill>
              </a:rPr>
              <a:t>and efficient appliances</a:t>
            </a:r>
          </a:p>
          <a:p>
            <a:pPr marL="419100" indent="-419100">
              <a:lnSpc>
                <a:spcPct val="150000"/>
              </a:lnSpc>
              <a:buClr>
                <a:srgbClr val="00783C"/>
              </a:buClr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rgbClr val="014C6D"/>
                </a:solidFill>
              </a:rPr>
              <a:t>Using the Renewable Energy Sources</a:t>
            </a:r>
            <a:r>
              <a:rPr lang="sq-AL" sz="2000" dirty="0">
                <a:solidFill>
                  <a:srgbClr val="014C6D"/>
                </a:solidFill>
              </a:rPr>
              <a:t> </a:t>
            </a:r>
            <a:endParaRPr lang="en-US" sz="2000" dirty="0">
              <a:solidFill>
                <a:srgbClr val="014C6D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250" y="928688"/>
            <a:ext cx="8434388" cy="2354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5937" lvl="2"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en-US" sz="2000" b="1" u="sng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Results:</a:t>
            </a:r>
            <a:r>
              <a:rPr lang="en-US" sz="1400" i="1" u="sng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i="1" u="sng" dirty="0">
              <a:solidFill>
                <a:srgbClr val="014C6D"/>
              </a:solidFill>
              <a:latin typeface="Arial" pitchFamily="34" charset="0"/>
              <a:cs typeface="Arial" pitchFamily="34" charset="0"/>
            </a:endParaRPr>
          </a:p>
          <a:p>
            <a:pPr marL="858837" lvl="2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b="1" i="1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over 60 </a:t>
            </a:r>
            <a:r>
              <a:rPr lang="en-US" sz="2000" b="1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projects</a:t>
            </a: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financed; expected energy saving of </a:t>
            </a: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over 638</a:t>
            </a:r>
            <a:r>
              <a:rPr lang="en-US" sz="2000" b="1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MWh/y</a:t>
            </a: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; GHG reduction of </a:t>
            </a:r>
            <a:r>
              <a:rPr lang="en-US" sz="2000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over 300</a:t>
            </a:r>
            <a:r>
              <a:rPr lang="en-US" sz="2000" b="1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14C6D"/>
                </a:solidFill>
                <a:latin typeface="Arial" pitchFamily="34" charset="0"/>
                <a:cs typeface="Arial" pitchFamily="34" charset="0"/>
              </a:rPr>
              <a:t>tCO2e/y</a:t>
            </a:r>
          </a:p>
          <a:p>
            <a:pPr marL="401637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endParaRPr lang="en-US" sz="2000" b="1" dirty="0">
              <a:solidFill>
                <a:srgbClr val="014C6D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1800" dirty="0"/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25" y="2481263"/>
            <a:ext cx="292258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74663" y="1036638"/>
            <a:ext cx="8185150" cy="2333625"/>
          </a:xfrm>
        </p:spPr>
        <p:txBody>
          <a:bodyPr/>
          <a:lstStyle/>
          <a:p>
            <a:r>
              <a:rPr lang="en-US" sz="6000" smtClean="0"/>
              <a:t>THANK YOU</a:t>
            </a:r>
            <a:endParaRPr lang="en-US" sz="1600" smtClean="0"/>
          </a:p>
        </p:txBody>
      </p:sp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76AD7-B9FE-4622-B0D1-A2FC7945469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001713" y="2770188"/>
            <a:ext cx="3427412" cy="253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2400" b="1" kern="0" dirty="0" err="1">
                <a:solidFill>
                  <a:srgbClr val="014C6D"/>
                </a:solidFill>
                <a:latin typeface="+mj-lt"/>
                <a:ea typeface="+mj-ea"/>
                <a:cs typeface="+mj-cs"/>
              </a:rPr>
              <a:t>Tigran</a:t>
            </a:r>
            <a:r>
              <a:rPr lang="en-US" sz="2400" b="1" kern="0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kern="0" dirty="0" err="1">
                <a:solidFill>
                  <a:srgbClr val="014C6D"/>
                </a:solidFill>
                <a:latin typeface="+mj-lt"/>
                <a:ea typeface="+mj-ea"/>
                <a:cs typeface="+mj-cs"/>
              </a:rPr>
              <a:t>Parvanyan</a:t>
            </a:r>
            <a:r>
              <a:rPr lang="en-US" sz="2400" b="1" kern="0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kern="0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kern="0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</a:br>
            <a:r>
              <a:rPr lang="en-US" sz="1600" i="1" kern="0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  <a:t>Project Manager, </a:t>
            </a:r>
          </a:p>
          <a:p>
            <a:pPr eaLnBrk="0" hangingPunct="0">
              <a:defRPr/>
            </a:pPr>
            <a:r>
              <a:rPr lang="en-US" sz="1600" i="1" kern="0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  <a:t>Armenia Sustainable Energy Finance Project</a:t>
            </a:r>
          </a:p>
          <a:p>
            <a:pPr eaLnBrk="0" hangingPunct="0">
              <a:defRPr/>
            </a:pPr>
            <a:r>
              <a:rPr lang="en-US" sz="1600" i="1" kern="0" dirty="0">
                <a:solidFill>
                  <a:srgbClr val="014C6D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b="1" kern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600" b="1" kern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1600" b="1" kern="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4302125" y="3263900"/>
            <a:ext cx="4313238" cy="1066800"/>
            <a:chOff x="4302456" y="3550361"/>
            <a:chExt cx="4312919" cy="1066538"/>
          </a:xfrm>
        </p:grpSpPr>
        <p:sp>
          <p:nvSpPr>
            <p:cNvPr id="9" name="Freeform 8"/>
            <p:cNvSpPr/>
            <p:nvPr/>
          </p:nvSpPr>
          <p:spPr>
            <a:xfrm>
              <a:off x="4302456" y="3550361"/>
              <a:ext cx="4312919" cy="507875"/>
            </a:xfrm>
            <a:custGeom>
              <a:avLst/>
              <a:gdLst>
                <a:gd name="connsiteX0" fmla="*/ 0 w 4312919"/>
                <a:gd name="connsiteY0" fmla="*/ 50788 h 507875"/>
                <a:gd name="connsiteX1" fmla="*/ 14876 w 4312919"/>
                <a:gd name="connsiteY1" fmla="*/ 14875 h 507875"/>
                <a:gd name="connsiteX2" fmla="*/ 50789 w 4312919"/>
                <a:gd name="connsiteY2" fmla="*/ 0 h 507875"/>
                <a:gd name="connsiteX3" fmla="*/ 4262131 w 4312919"/>
                <a:gd name="connsiteY3" fmla="*/ 0 h 507875"/>
                <a:gd name="connsiteX4" fmla="*/ 4298044 w 4312919"/>
                <a:gd name="connsiteY4" fmla="*/ 14876 h 507875"/>
                <a:gd name="connsiteX5" fmla="*/ 4312919 w 4312919"/>
                <a:gd name="connsiteY5" fmla="*/ 50789 h 507875"/>
                <a:gd name="connsiteX6" fmla="*/ 4312919 w 4312919"/>
                <a:gd name="connsiteY6" fmla="*/ 457087 h 507875"/>
                <a:gd name="connsiteX7" fmla="*/ 4298044 w 4312919"/>
                <a:gd name="connsiteY7" fmla="*/ 493000 h 507875"/>
                <a:gd name="connsiteX8" fmla="*/ 4262131 w 4312919"/>
                <a:gd name="connsiteY8" fmla="*/ 507875 h 507875"/>
                <a:gd name="connsiteX9" fmla="*/ 50788 w 4312919"/>
                <a:gd name="connsiteY9" fmla="*/ 507875 h 507875"/>
                <a:gd name="connsiteX10" fmla="*/ 14875 w 4312919"/>
                <a:gd name="connsiteY10" fmla="*/ 493000 h 507875"/>
                <a:gd name="connsiteX11" fmla="*/ 0 w 4312919"/>
                <a:gd name="connsiteY11" fmla="*/ 457087 h 507875"/>
                <a:gd name="connsiteX12" fmla="*/ 0 w 4312919"/>
                <a:gd name="connsiteY12" fmla="*/ 50788 h 50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312919" h="507875">
                  <a:moveTo>
                    <a:pt x="0" y="50788"/>
                  </a:moveTo>
                  <a:cubicBezTo>
                    <a:pt x="0" y="37318"/>
                    <a:pt x="5351" y="24400"/>
                    <a:pt x="14876" y="14875"/>
                  </a:cubicBezTo>
                  <a:cubicBezTo>
                    <a:pt x="24401" y="5350"/>
                    <a:pt x="37319" y="0"/>
                    <a:pt x="50789" y="0"/>
                  </a:cubicBezTo>
                  <a:lnTo>
                    <a:pt x="4262131" y="0"/>
                  </a:lnTo>
                  <a:cubicBezTo>
                    <a:pt x="4275601" y="0"/>
                    <a:pt x="4288519" y="5351"/>
                    <a:pt x="4298044" y="14876"/>
                  </a:cubicBezTo>
                  <a:cubicBezTo>
                    <a:pt x="4307569" y="24401"/>
                    <a:pt x="4312919" y="37319"/>
                    <a:pt x="4312919" y="50789"/>
                  </a:cubicBezTo>
                  <a:lnTo>
                    <a:pt x="4312919" y="457087"/>
                  </a:lnTo>
                  <a:cubicBezTo>
                    <a:pt x="4312919" y="470557"/>
                    <a:pt x="4307568" y="483475"/>
                    <a:pt x="4298044" y="493000"/>
                  </a:cubicBezTo>
                  <a:cubicBezTo>
                    <a:pt x="4288519" y="502525"/>
                    <a:pt x="4275601" y="507875"/>
                    <a:pt x="4262131" y="507875"/>
                  </a:cubicBezTo>
                  <a:lnTo>
                    <a:pt x="50788" y="507875"/>
                  </a:lnTo>
                  <a:cubicBezTo>
                    <a:pt x="37318" y="507875"/>
                    <a:pt x="24400" y="502524"/>
                    <a:pt x="14875" y="493000"/>
                  </a:cubicBezTo>
                  <a:cubicBezTo>
                    <a:pt x="5350" y="483475"/>
                    <a:pt x="0" y="470557"/>
                    <a:pt x="0" y="457087"/>
                  </a:cubicBezTo>
                  <a:lnTo>
                    <a:pt x="0" y="5078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04811"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b="1" kern="0" dirty="0">
                  <a:solidFill>
                    <a:srgbClr val="014C6D"/>
                  </a:solidFill>
                  <a:latin typeface="+mj-lt"/>
                  <a:ea typeface="+mj-ea"/>
                  <a:cs typeface="+mj-cs"/>
                </a:rPr>
                <a:t>+374 10 545 242</a:t>
              </a:r>
              <a:endParaRPr lang="en-US" sz="2400" b="1" kern="0" dirty="0">
                <a:solidFill>
                  <a:srgbClr val="014C6D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378650" y="3601149"/>
              <a:ext cx="560347" cy="406300"/>
            </a:xfrm>
            <a:prstGeom prst="roundRect">
              <a:avLst>
                <a:gd name="adj" fmla="val 10000"/>
              </a:avLst>
            </a:prstGeom>
            <a:blipFill rotWithShape="0">
              <a:blip r:embed="rId2" cstate="print"/>
              <a:stretch>
                <a:fillRect/>
              </a:stretch>
            </a:blipFill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4302456" y="4109024"/>
              <a:ext cx="4312919" cy="507875"/>
            </a:xfrm>
            <a:custGeom>
              <a:avLst/>
              <a:gdLst>
                <a:gd name="connsiteX0" fmla="*/ 0 w 4312919"/>
                <a:gd name="connsiteY0" fmla="*/ 50788 h 507875"/>
                <a:gd name="connsiteX1" fmla="*/ 14876 w 4312919"/>
                <a:gd name="connsiteY1" fmla="*/ 14875 h 507875"/>
                <a:gd name="connsiteX2" fmla="*/ 50789 w 4312919"/>
                <a:gd name="connsiteY2" fmla="*/ 0 h 507875"/>
                <a:gd name="connsiteX3" fmla="*/ 4262131 w 4312919"/>
                <a:gd name="connsiteY3" fmla="*/ 0 h 507875"/>
                <a:gd name="connsiteX4" fmla="*/ 4298044 w 4312919"/>
                <a:gd name="connsiteY4" fmla="*/ 14876 h 507875"/>
                <a:gd name="connsiteX5" fmla="*/ 4312919 w 4312919"/>
                <a:gd name="connsiteY5" fmla="*/ 50789 h 507875"/>
                <a:gd name="connsiteX6" fmla="*/ 4312919 w 4312919"/>
                <a:gd name="connsiteY6" fmla="*/ 457087 h 507875"/>
                <a:gd name="connsiteX7" fmla="*/ 4298044 w 4312919"/>
                <a:gd name="connsiteY7" fmla="*/ 493000 h 507875"/>
                <a:gd name="connsiteX8" fmla="*/ 4262131 w 4312919"/>
                <a:gd name="connsiteY8" fmla="*/ 507875 h 507875"/>
                <a:gd name="connsiteX9" fmla="*/ 50788 w 4312919"/>
                <a:gd name="connsiteY9" fmla="*/ 507875 h 507875"/>
                <a:gd name="connsiteX10" fmla="*/ 14875 w 4312919"/>
                <a:gd name="connsiteY10" fmla="*/ 493000 h 507875"/>
                <a:gd name="connsiteX11" fmla="*/ 0 w 4312919"/>
                <a:gd name="connsiteY11" fmla="*/ 457087 h 507875"/>
                <a:gd name="connsiteX12" fmla="*/ 0 w 4312919"/>
                <a:gd name="connsiteY12" fmla="*/ 50788 h 50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312919" h="507875">
                  <a:moveTo>
                    <a:pt x="0" y="50788"/>
                  </a:moveTo>
                  <a:cubicBezTo>
                    <a:pt x="0" y="37318"/>
                    <a:pt x="5351" y="24400"/>
                    <a:pt x="14876" y="14875"/>
                  </a:cubicBezTo>
                  <a:cubicBezTo>
                    <a:pt x="24401" y="5350"/>
                    <a:pt x="37319" y="0"/>
                    <a:pt x="50789" y="0"/>
                  </a:cubicBezTo>
                  <a:lnTo>
                    <a:pt x="4262131" y="0"/>
                  </a:lnTo>
                  <a:cubicBezTo>
                    <a:pt x="4275601" y="0"/>
                    <a:pt x="4288519" y="5351"/>
                    <a:pt x="4298044" y="14876"/>
                  </a:cubicBezTo>
                  <a:cubicBezTo>
                    <a:pt x="4307569" y="24401"/>
                    <a:pt x="4312919" y="37319"/>
                    <a:pt x="4312919" y="50789"/>
                  </a:cubicBezTo>
                  <a:lnTo>
                    <a:pt x="4312919" y="457087"/>
                  </a:lnTo>
                  <a:cubicBezTo>
                    <a:pt x="4312919" y="470557"/>
                    <a:pt x="4307568" y="483475"/>
                    <a:pt x="4298044" y="493000"/>
                  </a:cubicBezTo>
                  <a:cubicBezTo>
                    <a:pt x="4288519" y="502525"/>
                    <a:pt x="4275601" y="507875"/>
                    <a:pt x="4262131" y="507875"/>
                  </a:cubicBezTo>
                  <a:lnTo>
                    <a:pt x="50788" y="507875"/>
                  </a:lnTo>
                  <a:cubicBezTo>
                    <a:pt x="37318" y="507875"/>
                    <a:pt x="24400" y="502524"/>
                    <a:pt x="14875" y="493000"/>
                  </a:cubicBezTo>
                  <a:cubicBezTo>
                    <a:pt x="5350" y="483475"/>
                    <a:pt x="0" y="470557"/>
                    <a:pt x="0" y="457087"/>
                  </a:cubicBezTo>
                  <a:lnTo>
                    <a:pt x="0" y="5078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04811"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b="1" kern="0" dirty="0">
                  <a:solidFill>
                    <a:srgbClr val="014C6D"/>
                  </a:solidFill>
                  <a:latin typeface="+mj-lt"/>
                  <a:ea typeface="+mj-ea"/>
                  <a:cs typeface="+mj-cs"/>
                </a:rPr>
                <a:t>TParvanyan@ifc.org</a:t>
              </a:r>
              <a:endParaRPr lang="en-US" sz="2400" b="1" kern="0" dirty="0">
                <a:solidFill>
                  <a:srgbClr val="014C6D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378650" y="4134418"/>
              <a:ext cx="560347" cy="406300"/>
            </a:xfrm>
            <a:prstGeom prst="roundRect">
              <a:avLst>
                <a:gd name="adj" fmla="val 10000"/>
              </a:avLst>
            </a:prstGeom>
            <a:blipFill rotWithShape="0">
              <a:blip r:embed="rId3" cstate="print"/>
              <a:stretch>
                <a:fillRect/>
              </a:stretch>
            </a:blipFill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16151</TotalTime>
  <Words>270</Words>
  <Application>Microsoft Office PowerPoint</Application>
  <PresentationFormat>On-screen Show (4:3)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Trebuchet MS</vt:lpstr>
      <vt:lpstr>Times New Roman</vt:lpstr>
      <vt:lpstr>Arial</vt:lpstr>
      <vt:lpstr>Wingdings</vt:lpstr>
      <vt:lpstr>Default Design</vt:lpstr>
      <vt:lpstr>Default Design</vt:lpstr>
      <vt:lpstr>Default Design</vt:lpstr>
      <vt:lpstr>Slide 1</vt:lpstr>
      <vt:lpstr>ENERGY COSTS IN ARMENIA</vt:lpstr>
      <vt:lpstr>ENERGY CONSUMPTION</vt:lpstr>
      <vt:lpstr>ENERGY CONSUMPTION in RESIDENTIAL SECTOR</vt:lpstr>
      <vt:lpstr>RESIDENTIAL ENERGY EFFICIENCY in ARMENIA </vt:lpstr>
      <vt:lpstr>OUR EXPERIENCE</vt:lpstr>
      <vt:lpstr>OUR EXPERIENCE</vt:lpstr>
      <vt:lpstr>THANK YOU</vt:lpstr>
    </vt:vector>
  </TitlesOfParts>
  <Company>CVI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Tigran Parvanyan</dc:creator>
  <cp:lastModifiedBy>n.avetyan</cp:lastModifiedBy>
  <cp:revision>3705</cp:revision>
  <dcterms:created xsi:type="dcterms:W3CDTF">2007-03-26T18:34:25Z</dcterms:created>
  <dcterms:modified xsi:type="dcterms:W3CDTF">2014-10-28T09:26:16Z</dcterms:modified>
</cp:coreProperties>
</file>